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256" r:id="rId2"/>
  </p:sldIdLst>
  <p:sldSz cx="32918400" cy="43891200"/>
  <p:notesSz cx="6797675" cy="9928225"/>
  <p:defaultTextStyle>
    <a:defPPr>
      <a:defRPr lang="en-US"/>
    </a:defPPr>
    <a:lvl1pPr algn="l" rtl="0" fontAlgn="base">
      <a:spcBef>
        <a:spcPct val="0"/>
      </a:spcBef>
      <a:spcAft>
        <a:spcPct val="0"/>
      </a:spcAft>
      <a:defRPr kumimoji="1" sz="2370" b="1" kern="1200">
        <a:solidFill>
          <a:schemeClr val="tx1"/>
        </a:solidFill>
        <a:latin typeface="Times New Roman" pitchFamily="18" charset="0"/>
        <a:ea typeface="新細明體" pitchFamily="18" charset="-120"/>
        <a:cs typeface="+mn-cs"/>
      </a:defRPr>
    </a:lvl1pPr>
    <a:lvl2pPr marL="677296" algn="l" rtl="0" fontAlgn="base">
      <a:spcBef>
        <a:spcPct val="0"/>
      </a:spcBef>
      <a:spcAft>
        <a:spcPct val="0"/>
      </a:spcAft>
      <a:defRPr kumimoji="1" sz="2370" b="1" kern="1200">
        <a:solidFill>
          <a:schemeClr val="tx1"/>
        </a:solidFill>
        <a:latin typeface="Times New Roman" pitchFamily="18" charset="0"/>
        <a:ea typeface="新細明體" pitchFamily="18" charset="-120"/>
        <a:cs typeface="+mn-cs"/>
      </a:defRPr>
    </a:lvl2pPr>
    <a:lvl3pPr marL="1354592" algn="l" rtl="0" fontAlgn="base">
      <a:spcBef>
        <a:spcPct val="0"/>
      </a:spcBef>
      <a:spcAft>
        <a:spcPct val="0"/>
      </a:spcAft>
      <a:defRPr kumimoji="1" sz="2370" b="1" kern="1200">
        <a:solidFill>
          <a:schemeClr val="tx1"/>
        </a:solidFill>
        <a:latin typeface="Times New Roman" pitchFamily="18" charset="0"/>
        <a:ea typeface="新細明體" pitchFamily="18" charset="-120"/>
        <a:cs typeface="+mn-cs"/>
      </a:defRPr>
    </a:lvl3pPr>
    <a:lvl4pPr marL="2031888" algn="l" rtl="0" fontAlgn="base">
      <a:spcBef>
        <a:spcPct val="0"/>
      </a:spcBef>
      <a:spcAft>
        <a:spcPct val="0"/>
      </a:spcAft>
      <a:defRPr kumimoji="1" sz="2370" b="1" kern="1200">
        <a:solidFill>
          <a:schemeClr val="tx1"/>
        </a:solidFill>
        <a:latin typeface="Times New Roman" pitchFamily="18" charset="0"/>
        <a:ea typeface="新細明體" pitchFamily="18" charset="-120"/>
        <a:cs typeface="+mn-cs"/>
      </a:defRPr>
    </a:lvl4pPr>
    <a:lvl5pPr marL="2709184" algn="l" rtl="0" fontAlgn="base">
      <a:spcBef>
        <a:spcPct val="0"/>
      </a:spcBef>
      <a:spcAft>
        <a:spcPct val="0"/>
      </a:spcAft>
      <a:defRPr kumimoji="1" sz="2370" b="1" kern="1200">
        <a:solidFill>
          <a:schemeClr val="tx1"/>
        </a:solidFill>
        <a:latin typeface="Times New Roman" pitchFamily="18" charset="0"/>
        <a:ea typeface="新細明體" pitchFamily="18" charset="-120"/>
        <a:cs typeface="+mn-cs"/>
      </a:defRPr>
    </a:lvl5pPr>
    <a:lvl6pPr marL="3386480" algn="l" defTabSz="1354592" rtl="0" eaLnBrk="1" latinLnBrk="0" hangingPunct="1">
      <a:defRPr kumimoji="1" sz="2370" b="1" kern="1200">
        <a:solidFill>
          <a:schemeClr val="tx1"/>
        </a:solidFill>
        <a:latin typeface="Times New Roman" pitchFamily="18" charset="0"/>
        <a:ea typeface="新細明體" pitchFamily="18" charset="-120"/>
        <a:cs typeface="+mn-cs"/>
      </a:defRPr>
    </a:lvl6pPr>
    <a:lvl7pPr marL="4063776" algn="l" defTabSz="1354592" rtl="0" eaLnBrk="1" latinLnBrk="0" hangingPunct="1">
      <a:defRPr kumimoji="1" sz="2370" b="1" kern="1200">
        <a:solidFill>
          <a:schemeClr val="tx1"/>
        </a:solidFill>
        <a:latin typeface="Times New Roman" pitchFamily="18" charset="0"/>
        <a:ea typeface="新細明體" pitchFamily="18" charset="-120"/>
        <a:cs typeface="+mn-cs"/>
      </a:defRPr>
    </a:lvl7pPr>
    <a:lvl8pPr marL="4741073" algn="l" defTabSz="1354592" rtl="0" eaLnBrk="1" latinLnBrk="0" hangingPunct="1">
      <a:defRPr kumimoji="1" sz="2370" b="1" kern="1200">
        <a:solidFill>
          <a:schemeClr val="tx1"/>
        </a:solidFill>
        <a:latin typeface="Times New Roman" pitchFamily="18" charset="0"/>
        <a:ea typeface="新細明體" pitchFamily="18" charset="-120"/>
        <a:cs typeface="+mn-cs"/>
      </a:defRPr>
    </a:lvl8pPr>
    <a:lvl9pPr marL="5418369" algn="l" defTabSz="1354592" rtl="0" eaLnBrk="1" latinLnBrk="0" hangingPunct="1">
      <a:defRPr kumimoji="1" sz="2370" b="1" kern="1200">
        <a:solidFill>
          <a:schemeClr val="tx1"/>
        </a:solidFill>
        <a:latin typeface="Times New Roman" pitchFamily="18" charset="0"/>
        <a:ea typeface="新細明體" pitchFamily="18" charset="-120"/>
        <a:cs typeface="+mn-cs"/>
      </a:defRPr>
    </a:lvl9pPr>
  </p:defaultTextStyle>
  <p:extLst>
    <p:ext uri="{EFAFB233-063F-42B5-8137-9DF3F51BA10A}">
      <p15:sldGuideLst xmlns="" xmlns:p15="http://schemas.microsoft.com/office/powerpoint/2012/main">
        <p15:guide id="1" orient="horz" pos="15343" userDrawn="1">
          <p15:clr>
            <a:srgbClr val="A4A3A4"/>
          </p15:clr>
        </p15:guide>
        <p15:guide id="2" pos="1959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ADFF"/>
    <a:srgbClr val="3366FF"/>
    <a:srgbClr val="FF9201"/>
    <a:srgbClr val="C1E0FF"/>
    <a:srgbClr val="99CCFF"/>
    <a:srgbClr val="FCFEAC"/>
    <a:srgbClr val="FFE3AB"/>
    <a:srgbClr val="FFCC66"/>
    <a:srgbClr val="CC66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911" autoAdjust="0"/>
    <p:restoredTop sz="98637" autoAdjust="0"/>
  </p:normalViewPr>
  <p:slideViewPr>
    <p:cSldViewPr snapToGrid="0">
      <p:cViewPr>
        <p:scale>
          <a:sx n="32" d="100"/>
          <a:sy n="32" d="100"/>
        </p:scale>
        <p:origin x="-180" y="-72"/>
      </p:cViewPr>
      <p:guideLst>
        <p:guide orient="horz" pos="15343"/>
        <p:guide pos="19598"/>
      </p:guideLst>
    </p:cSldViewPr>
  </p:slideViewPr>
  <p:outlineViewPr>
    <p:cViewPr>
      <p:scale>
        <a:sx n="25" d="100"/>
        <a:sy n="25" d="100"/>
      </p:scale>
      <p:origin x="0" y="0"/>
    </p:cViewPr>
  </p:outlineViewPr>
  <p:notesTextViewPr>
    <p:cViewPr>
      <p:scale>
        <a:sx n="100" d="100"/>
        <a:sy n="100" d="100"/>
      </p:scale>
      <p:origin x="0" y="0"/>
    </p:cViewPr>
  </p:notesTextViewPr>
  <p:sorterViewPr>
    <p:cViewPr>
      <p:scale>
        <a:sx n="66" d="100"/>
        <a:sy n="66" d="100"/>
      </p:scale>
      <p:origin x="0" y="4140"/>
    </p:cViewPr>
  </p:sorter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image" Target="../media/image1.emf"/><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1026"/>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4659" tIns="47329" rIns="94659" bIns="47329" numCol="1" anchor="t" anchorCtr="0" compatLnSpc="1">
            <a:prstTxWarp prst="textNoShape">
              <a:avLst/>
            </a:prstTxWarp>
          </a:bodyPr>
          <a:lstStyle>
            <a:lvl1pPr defTabSz="946150">
              <a:defRPr sz="1200">
                <a:ea typeface="新細明體" pitchFamily="18" charset="-120"/>
              </a:defRPr>
            </a:lvl1pPr>
          </a:lstStyle>
          <a:p>
            <a:pPr>
              <a:defRPr/>
            </a:pPr>
            <a:endParaRPr lang="en-US" altLang="zh-TW"/>
          </a:p>
        </p:txBody>
      </p:sp>
      <p:sp>
        <p:nvSpPr>
          <p:cNvPr id="8195" name="Rectangle 1027"/>
          <p:cNvSpPr>
            <a:spLocks noGrp="1" noChangeArrowheads="1"/>
          </p:cNvSpPr>
          <p:nvPr>
            <p:ph type="dt" sz="quarter" idx="1"/>
          </p:nvPr>
        </p:nvSpPr>
        <p:spPr bwMode="auto">
          <a:xfrm>
            <a:off x="3852863" y="0"/>
            <a:ext cx="2944812" cy="496888"/>
          </a:xfrm>
          <a:prstGeom prst="rect">
            <a:avLst/>
          </a:prstGeom>
          <a:noFill/>
          <a:ln w="9525">
            <a:noFill/>
            <a:miter lim="800000"/>
            <a:headEnd/>
            <a:tailEnd/>
          </a:ln>
          <a:effectLst/>
        </p:spPr>
        <p:txBody>
          <a:bodyPr vert="horz" wrap="square" lIns="94659" tIns="47329" rIns="94659" bIns="47329" numCol="1" anchor="t" anchorCtr="0" compatLnSpc="1">
            <a:prstTxWarp prst="textNoShape">
              <a:avLst/>
            </a:prstTxWarp>
          </a:bodyPr>
          <a:lstStyle>
            <a:lvl1pPr algn="r" defTabSz="946150">
              <a:defRPr sz="1200">
                <a:ea typeface="新細明體" pitchFamily="18" charset="-120"/>
              </a:defRPr>
            </a:lvl1pPr>
          </a:lstStyle>
          <a:p>
            <a:pPr>
              <a:defRPr/>
            </a:pPr>
            <a:endParaRPr lang="en-US" altLang="zh-TW"/>
          </a:p>
        </p:txBody>
      </p:sp>
      <p:sp>
        <p:nvSpPr>
          <p:cNvPr id="8196" name="Rectangle 1028"/>
          <p:cNvSpPr>
            <a:spLocks noGrp="1" noChangeArrowheads="1"/>
          </p:cNvSpPr>
          <p:nvPr>
            <p:ph type="ftr" sz="quarter" idx="2"/>
          </p:nvPr>
        </p:nvSpPr>
        <p:spPr bwMode="auto">
          <a:xfrm>
            <a:off x="0" y="9431338"/>
            <a:ext cx="2944813" cy="496887"/>
          </a:xfrm>
          <a:prstGeom prst="rect">
            <a:avLst/>
          </a:prstGeom>
          <a:noFill/>
          <a:ln w="9525">
            <a:noFill/>
            <a:miter lim="800000"/>
            <a:headEnd/>
            <a:tailEnd/>
          </a:ln>
          <a:effectLst/>
        </p:spPr>
        <p:txBody>
          <a:bodyPr vert="horz" wrap="square" lIns="94659" tIns="47329" rIns="94659" bIns="47329" numCol="1" anchor="b" anchorCtr="0" compatLnSpc="1">
            <a:prstTxWarp prst="textNoShape">
              <a:avLst/>
            </a:prstTxWarp>
          </a:bodyPr>
          <a:lstStyle>
            <a:lvl1pPr defTabSz="946150">
              <a:defRPr sz="1200">
                <a:ea typeface="新細明體" pitchFamily="18" charset="-120"/>
              </a:defRPr>
            </a:lvl1pPr>
          </a:lstStyle>
          <a:p>
            <a:pPr>
              <a:defRPr/>
            </a:pPr>
            <a:endParaRPr lang="en-US" altLang="zh-TW"/>
          </a:p>
        </p:txBody>
      </p:sp>
      <p:sp>
        <p:nvSpPr>
          <p:cNvPr id="8197" name="Rectangle 1029"/>
          <p:cNvSpPr>
            <a:spLocks noGrp="1" noChangeArrowheads="1"/>
          </p:cNvSpPr>
          <p:nvPr>
            <p:ph type="sldNum" sz="quarter" idx="3"/>
          </p:nvPr>
        </p:nvSpPr>
        <p:spPr bwMode="auto">
          <a:xfrm>
            <a:off x="3852863" y="9431338"/>
            <a:ext cx="2944812" cy="496887"/>
          </a:xfrm>
          <a:prstGeom prst="rect">
            <a:avLst/>
          </a:prstGeom>
          <a:noFill/>
          <a:ln w="9525">
            <a:noFill/>
            <a:miter lim="800000"/>
            <a:headEnd/>
            <a:tailEnd/>
          </a:ln>
          <a:effectLst/>
        </p:spPr>
        <p:txBody>
          <a:bodyPr vert="horz" wrap="square" lIns="94659" tIns="47329" rIns="94659" bIns="47329" numCol="1" anchor="b" anchorCtr="0" compatLnSpc="1">
            <a:prstTxWarp prst="textNoShape">
              <a:avLst/>
            </a:prstTxWarp>
          </a:bodyPr>
          <a:lstStyle>
            <a:lvl1pPr algn="r" defTabSz="946150">
              <a:defRPr sz="1200">
                <a:ea typeface="新細明體" pitchFamily="18" charset="-120"/>
              </a:defRPr>
            </a:lvl1pPr>
          </a:lstStyle>
          <a:p>
            <a:pPr>
              <a:defRPr/>
            </a:pPr>
            <a:fld id="{485711C0-1C41-428A-BF90-66552A2FBF0D}" type="slidenum">
              <a:rPr lang="zh-TW" altLang="en-US"/>
              <a:pPr>
                <a:defRPr/>
              </a:pPr>
              <a:t>‹#›</a:t>
            </a:fld>
            <a:endParaRPr lang="en-US" altLang="zh-TW"/>
          </a:p>
        </p:txBody>
      </p:sp>
    </p:spTree>
    <p:extLst>
      <p:ext uri="{BB962C8B-B14F-4D97-AF65-F5344CB8AC3E}">
        <p14:creationId xmlns:p14="http://schemas.microsoft.com/office/powerpoint/2010/main" val="7643523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44813" cy="4968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新細明體" pitchFamily="18" charset="-120"/>
              </a:defRPr>
            </a:lvl1pPr>
          </a:lstStyle>
          <a:p>
            <a:pPr>
              <a:defRPr/>
            </a:pPr>
            <a:endParaRPr lang="en-US" altLang="zh-TW"/>
          </a:p>
        </p:txBody>
      </p:sp>
      <p:sp>
        <p:nvSpPr>
          <p:cNvPr id="81923" name="Rectangle 3"/>
          <p:cNvSpPr>
            <a:spLocks noGrp="1" noChangeArrowheads="1"/>
          </p:cNvSpPr>
          <p:nvPr>
            <p:ph type="dt" idx="1"/>
          </p:nvPr>
        </p:nvSpPr>
        <p:spPr bwMode="auto">
          <a:xfrm>
            <a:off x="3851275" y="0"/>
            <a:ext cx="2944813" cy="496888"/>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新細明體" pitchFamily="18" charset="-120"/>
              </a:defRPr>
            </a:lvl1pPr>
          </a:lstStyle>
          <a:p>
            <a:pPr>
              <a:defRPr/>
            </a:pPr>
            <a:fld id="{6585AADA-2A61-46C5-ACD4-75A1F9BA82B8}" type="datetimeFigureOut">
              <a:rPr lang="zh-TW" altLang="en-US"/>
              <a:pPr>
                <a:defRPr/>
              </a:pPr>
              <a:t>2019/5/26</a:t>
            </a:fld>
            <a:endParaRPr lang="en-US" altLang="zh-TW"/>
          </a:p>
        </p:txBody>
      </p:sp>
      <p:sp>
        <p:nvSpPr>
          <p:cNvPr id="3076" name="Rectangle 4"/>
          <p:cNvSpPr>
            <a:spLocks noGrp="1" noRot="1" noChangeAspect="1" noChangeArrowheads="1" noTextEdit="1"/>
          </p:cNvSpPr>
          <p:nvPr>
            <p:ph type="sldImg" idx="2"/>
          </p:nvPr>
        </p:nvSpPr>
        <p:spPr bwMode="auto">
          <a:xfrm>
            <a:off x="2003425" y="744538"/>
            <a:ext cx="2790825"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5" name="Rectangle 5"/>
          <p:cNvSpPr>
            <a:spLocks noGrp="1" noChangeArrowheads="1"/>
          </p:cNvSpPr>
          <p:nvPr>
            <p:ph type="body" sz="quarter" idx="3"/>
          </p:nvPr>
        </p:nvSpPr>
        <p:spPr bwMode="auto">
          <a:xfrm>
            <a:off x="679450" y="4716463"/>
            <a:ext cx="5438775" cy="4467225"/>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TW" altLang="en-US" noProof="0" smtClean="0"/>
              <a:t>按一下以編輯母片</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81926" name="Rectangle 6"/>
          <p:cNvSpPr>
            <a:spLocks noGrp="1" noChangeArrowheads="1"/>
          </p:cNvSpPr>
          <p:nvPr>
            <p:ph type="ftr" sz="quarter" idx="4"/>
          </p:nvPr>
        </p:nvSpPr>
        <p:spPr bwMode="auto">
          <a:xfrm>
            <a:off x="0" y="9429750"/>
            <a:ext cx="2944813" cy="496888"/>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新細明體" pitchFamily="18" charset="-120"/>
              </a:defRPr>
            </a:lvl1pPr>
          </a:lstStyle>
          <a:p>
            <a:pPr>
              <a:defRPr/>
            </a:pPr>
            <a:endParaRPr lang="en-US" altLang="zh-TW"/>
          </a:p>
        </p:txBody>
      </p:sp>
      <p:sp>
        <p:nvSpPr>
          <p:cNvPr id="81927" name="Rectangle 7"/>
          <p:cNvSpPr>
            <a:spLocks noGrp="1" noChangeArrowheads="1"/>
          </p:cNvSpPr>
          <p:nvPr>
            <p:ph type="sldNum" sz="quarter" idx="5"/>
          </p:nvPr>
        </p:nvSpPr>
        <p:spPr bwMode="auto">
          <a:xfrm>
            <a:off x="3851275" y="9429750"/>
            <a:ext cx="2944813" cy="496888"/>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新細明體" pitchFamily="18" charset="-120"/>
              </a:defRPr>
            </a:lvl1pPr>
          </a:lstStyle>
          <a:p>
            <a:pPr>
              <a:defRPr/>
            </a:pPr>
            <a:fld id="{A9BD6A9E-0A14-461D-B1B3-721D782A5084}" type="slidenum">
              <a:rPr lang="zh-TW" altLang="en-US"/>
              <a:pPr>
                <a:defRPr/>
              </a:pPr>
              <a:t>‹#›</a:t>
            </a:fld>
            <a:endParaRPr lang="en-US" altLang="zh-TW"/>
          </a:p>
        </p:txBody>
      </p:sp>
    </p:spTree>
    <p:extLst>
      <p:ext uri="{BB962C8B-B14F-4D97-AF65-F5344CB8AC3E}">
        <p14:creationId xmlns:p14="http://schemas.microsoft.com/office/powerpoint/2010/main" val="8450139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778" kern="1200">
        <a:solidFill>
          <a:schemeClr val="tx1"/>
        </a:solidFill>
        <a:latin typeface="Calibri" pitchFamily="34" charset="0"/>
        <a:ea typeface="+mn-ea"/>
        <a:cs typeface="+mn-cs"/>
      </a:defRPr>
    </a:lvl1pPr>
    <a:lvl2pPr marL="677296" algn="l" rtl="0" eaLnBrk="0" fontAlgn="base" hangingPunct="0">
      <a:spcBef>
        <a:spcPct val="30000"/>
      </a:spcBef>
      <a:spcAft>
        <a:spcPct val="0"/>
      </a:spcAft>
      <a:defRPr sz="1778" kern="1200">
        <a:solidFill>
          <a:schemeClr val="tx1"/>
        </a:solidFill>
        <a:latin typeface="Calibri" pitchFamily="34" charset="0"/>
        <a:ea typeface="+mn-ea"/>
        <a:cs typeface="+mn-cs"/>
      </a:defRPr>
    </a:lvl2pPr>
    <a:lvl3pPr marL="1354592" algn="l" rtl="0" eaLnBrk="0" fontAlgn="base" hangingPunct="0">
      <a:spcBef>
        <a:spcPct val="30000"/>
      </a:spcBef>
      <a:spcAft>
        <a:spcPct val="0"/>
      </a:spcAft>
      <a:defRPr sz="1778" kern="1200">
        <a:solidFill>
          <a:schemeClr val="tx1"/>
        </a:solidFill>
        <a:latin typeface="Calibri" pitchFamily="34" charset="0"/>
        <a:ea typeface="+mn-ea"/>
        <a:cs typeface="+mn-cs"/>
      </a:defRPr>
    </a:lvl3pPr>
    <a:lvl4pPr marL="2031888" algn="l" rtl="0" eaLnBrk="0" fontAlgn="base" hangingPunct="0">
      <a:spcBef>
        <a:spcPct val="30000"/>
      </a:spcBef>
      <a:spcAft>
        <a:spcPct val="0"/>
      </a:spcAft>
      <a:defRPr sz="1778" kern="1200">
        <a:solidFill>
          <a:schemeClr val="tx1"/>
        </a:solidFill>
        <a:latin typeface="Calibri" pitchFamily="34" charset="0"/>
        <a:ea typeface="+mn-ea"/>
        <a:cs typeface="+mn-cs"/>
      </a:defRPr>
    </a:lvl4pPr>
    <a:lvl5pPr marL="2709184" algn="l" rtl="0" eaLnBrk="0" fontAlgn="base" hangingPunct="0">
      <a:spcBef>
        <a:spcPct val="30000"/>
      </a:spcBef>
      <a:spcAft>
        <a:spcPct val="0"/>
      </a:spcAft>
      <a:defRPr sz="1778" kern="1200">
        <a:solidFill>
          <a:schemeClr val="tx1"/>
        </a:solidFill>
        <a:latin typeface="Calibri" pitchFamily="34" charset="0"/>
        <a:ea typeface="+mn-ea"/>
        <a:cs typeface="+mn-cs"/>
      </a:defRPr>
    </a:lvl5pPr>
    <a:lvl6pPr marL="3386480" algn="l" defTabSz="1354592" rtl="0" eaLnBrk="1" latinLnBrk="0" hangingPunct="1">
      <a:defRPr sz="1778" kern="1200">
        <a:solidFill>
          <a:schemeClr val="tx1"/>
        </a:solidFill>
        <a:latin typeface="+mn-lt"/>
        <a:ea typeface="+mn-ea"/>
        <a:cs typeface="+mn-cs"/>
      </a:defRPr>
    </a:lvl6pPr>
    <a:lvl7pPr marL="4063776" algn="l" defTabSz="1354592" rtl="0" eaLnBrk="1" latinLnBrk="0" hangingPunct="1">
      <a:defRPr sz="1778" kern="1200">
        <a:solidFill>
          <a:schemeClr val="tx1"/>
        </a:solidFill>
        <a:latin typeface="+mn-lt"/>
        <a:ea typeface="+mn-ea"/>
        <a:cs typeface="+mn-cs"/>
      </a:defRPr>
    </a:lvl7pPr>
    <a:lvl8pPr marL="4741073" algn="l" defTabSz="1354592" rtl="0" eaLnBrk="1" latinLnBrk="0" hangingPunct="1">
      <a:defRPr sz="1778" kern="1200">
        <a:solidFill>
          <a:schemeClr val="tx1"/>
        </a:solidFill>
        <a:latin typeface="+mn-lt"/>
        <a:ea typeface="+mn-ea"/>
        <a:cs typeface="+mn-cs"/>
      </a:defRPr>
    </a:lvl8pPr>
    <a:lvl9pPr marL="5418369" algn="l" defTabSz="1354592" rtl="0" eaLnBrk="1" latinLnBrk="0" hangingPunct="1">
      <a:defRPr sz="177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xfrm>
            <a:off x="2003425" y="744538"/>
            <a:ext cx="2790825" cy="3722687"/>
          </a:xfrm>
          <a:ln/>
        </p:spPr>
      </p:sp>
      <p:sp>
        <p:nvSpPr>
          <p:cNvPr id="409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TW" altLang="en-US" smtClean="0"/>
          </a:p>
        </p:txBody>
      </p:sp>
    </p:spTree>
    <p:extLst>
      <p:ext uri="{BB962C8B-B14F-4D97-AF65-F5344CB8AC3E}">
        <p14:creationId xmlns:p14="http://schemas.microsoft.com/office/powerpoint/2010/main" val="2544571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2469851" y="13805507"/>
            <a:ext cx="27978705" cy="9526210"/>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4937279" y="25182287"/>
            <a:ext cx="23043848" cy="1135743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6"/>
          <p:cNvSpPr>
            <a:spLocks noGrp="1" noChangeArrowheads="1"/>
          </p:cNvSpPr>
          <p:nvPr>
            <p:ph type="sldNum" sz="quarter" idx="12"/>
          </p:nvPr>
        </p:nvSpPr>
        <p:spPr>
          <a:ln/>
        </p:spPr>
        <p:txBody>
          <a:bodyPr/>
          <a:lstStyle>
            <a:lvl1pPr>
              <a:defRPr/>
            </a:lvl1pPr>
          </a:lstStyle>
          <a:p>
            <a:pPr>
              <a:defRPr/>
            </a:pPr>
            <a:fld id="{72CB9677-F054-410C-853F-6C79CDB8F46F}" type="slidenum">
              <a:rPr lang="zh-TW" altLang="en-US"/>
              <a:pPr>
                <a:defRPr/>
              </a:pPr>
              <a:t>‹#›</a:t>
            </a:fld>
            <a:endParaRPr lang="en-US" altLang="zh-TW"/>
          </a:p>
        </p:txBody>
      </p:sp>
    </p:spTree>
    <p:extLst>
      <p:ext uri="{BB962C8B-B14F-4D97-AF65-F5344CB8AC3E}">
        <p14:creationId xmlns:p14="http://schemas.microsoft.com/office/powerpoint/2010/main" val="2529189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6"/>
          <p:cNvSpPr>
            <a:spLocks noGrp="1" noChangeArrowheads="1"/>
          </p:cNvSpPr>
          <p:nvPr>
            <p:ph type="sldNum" sz="quarter" idx="12"/>
          </p:nvPr>
        </p:nvSpPr>
        <p:spPr>
          <a:ln/>
        </p:spPr>
        <p:txBody>
          <a:bodyPr/>
          <a:lstStyle>
            <a:lvl1pPr>
              <a:defRPr/>
            </a:lvl1pPr>
          </a:lstStyle>
          <a:p>
            <a:pPr>
              <a:defRPr/>
            </a:pPr>
            <a:fld id="{1BA1A9B9-5297-4F4C-B785-0D37FF8FFDA3}" type="slidenum">
              <a:rPr lang="zh-TW" altLang="en-US"/>
              <a:pPr>
                <a:defRPr/>
              </a:pPr>
              <a:t>‹#›</a:t>
            </a:fld>
            <a:endParaRPr lang="en-US" altLang="zh-TW"/>
          </a:p>
        </p:txBody>
      </p:sp>
    </p:spTree>
    <p:extLst>
      <p:ext uri="{BB962C8B-B14F-4D97-AF65-F5344CB8AC3E}">
        <p14:creationId xmlns:p14="http://schemas.microsoft.com/office/powerpoint/2010/main" val="4079628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23455088" y="3945468"/>
            <a:ext cx="6993467" cy="35552743"/>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2469848" y="3945468"/>
            <a:ext cx="20753009" cy="3555274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6"/>
          <p:cNvSpPr>
            <a:spLocks noGrp="1" noChangeArrowheads="1"/>
          </p:cNvSpPr>
          <p:nvPr>
            <p:ph type="sldNum" sz="quarter" idx="12"/>
          </p:nvPr>
        </p:nvSpPr>
        <p:spPr>
          <a:ln/>
        </p:spPr>
        <p:txBody>
          <a:bodyPr/>
          <a:lstStyle>
            <a:lvl1pPr>
              <a:defRPr/>
            </a:lvl1pPr>
          </a:lstStyle>
          <a:p>
            <a:pPr>
              <a:defRPr/>
            </a:pPr>
            <a:fld id="{39E7F2D5-7D7C-4D19-9AB6-FE80E74E6628}" type="slidenum">
              <a:rPr lang="zh-TW" altLang="en-US"/>
              <a:pPr>
                <a:defRPr/>
              </a:pPr>
              <a:t>‹#›</a:t>
            </a:fld>
            <a:endParaRPr lang="en-US" altLang="zh-TW"/>
          </a:p>
        </p:txBody>
      </p:sp>
    </p:spTree>
    <p:extLst>
      <p:ext uri="{BB962C8B-B14F-4D97-AF65-F5344CB8AC3E}">
        <p14:creationId xmlns:p14="http://schemas.microsoft.com/office/powerpoint/2010/main" val="4036024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6"/>
          <p:cNvSpPr>
            <a:spLocks noGrp="1" noChangeArrowheads="1"/>
          </p:cNvSpPr>
          <p:nvPr>
            <p:ph type="sldNum" sz="quarter" idx="12"/>
          </p:nvPr>
        </p:nvSpPr>
        <p:spPr>
          <a:ln/>
        </p:spPr>
        <p:txBody>
          <a:bodyPr/>
          <a:lstStyle>
            <a:lvl1pPr>
              <a:defRPr/>
            </a:lvl1pPr>
          </a:lstStyle>
          <a:p>
            <a:pPr>
              <a:defRPr/>
            </a:pPr>
            <a:fld id="{EDCABF58-1BD8-45A9-9A00-59045939E707}" type="slidenum">
              <a:rPr lang="zh-TW" altLang="en-US"/>
              <a:pPr>
                <a:defRPr/>
              </a:pPr>
              <a:t>‹#›</a:t>
            </a:fld>
            <a:endParaRPr lang="en-US" altLang="zh-TW"/>
          </a:p>
        </p:txBody>
      </p:sp>
    </p:spTree>
    <p:extLst>
      <p:ext uri="{BB962C8B-B14F-4D97-AF65-F5344CB8AC3E}">
        <p14:creationId xmlns:p14="http://schemas.microsoft.com/office/powerpoint/2010/main" val="1558622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2600477" y="28556859"/>
            <a:ext cx="27981123" cy="882710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2600477" y="18834706"/>
            <a:ext cx="27981123" cy="9722153"/>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6"/>
          <p:cNvSpPr>
            <a:spLocks noGrp="1" noChangeArrowheads="1"/>
          </p:cNvSpPr>
          <p:nvPr>
            <p:ph type="sldNum" sz="quarter" idx="12"/>
          </p:nvPr>
        </p:nvSpPr>
        <p:spPr>
          <a:ln/>
        </p:spPr>
        <p:txBody>
          <a:bodyPr/>
          <a:lstStyle>
            <a:lvl1pPr>
              <a:defRPr/>
            </a:lvl1pPr>
          </a:lstStyle>
          <a:p>
            <a:pPr>
              <a:defRPr/>
            </a:pPr>
            <a:fld id="{594B0C1D-886D-4F03-A838-A82DC7CFF7BB}" type="slidenum">
              <a:rPr lang="zh-TW" altLang="en-US"/>
              <a:pPr>
                <a:defRPr/>
              </a:pPr>
              <a:t>‹#›</a:t>
            </a:fld>
            <a:endParaRPr lang="en-US" altLang="zh-TW"/>
          </a:p>
        </p:txBody>
      </p:sp>
    </p:spTree>
    <p:extLst>
      <p:ext uri="{BB962C8B-B14F-4D97-AF65-F5344CB8AC3E}">
        <p14:creationId xmlns:p14="http://schemas.microsoft.com/office/powerpoint/2010/main" val="2312352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2469849" y="12833049"/>
            <a:ext cx="13873237" cy="2666516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16575317" y="12833049"/>
            <a:ext cx="13873239" cy="2666516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6"/>
          <p:cNvSpPr>
            <a:spLocks noGrp="1" noChangeArrowheads="1"/>
          </p:cNvSpPr>
          <p:nvPr>
            <p:ph type="sldNum" sz="quarter" idx="12"/>
          </p:nvPr>
        </p:nvSpPr>
        <p:spPr>
          <a:ln/>
        </p:spPr>
        <p:txBody>
          <a:bodyPr/>
          <a:lstStyle>
            <a:lvl1pPr>
              <a:defRPr/>
            </a:lvl1pPr>
          </a:lstStyle>
          <a:p>
            <a:pPr>
              <a:defRPr/>
            </a:pPr>
            <a:fld id="{48DF027D-5E74-4FC7-8DB1-75F3D03831DB}" type="slidenum">
              <a:rPr lang="zh-TW" altLang="en-US"/>
              <a:pPr>
                <a:defRPr/>
              </a:pPr>
              <a:t>‹#›</a:t>
            </a:fld>
            <a:endParaRPr lang="en-US" altLang="zh-TW"/>
          </a:p>
        </p:txBody>
      </p:sp>
    </p:spTree>
    <p:extLst>
      <p:ext uri="{BB962C8B-B14F-4D97-AF65-F5344CB8AC3E}">
        <p14:creationId xmlns:p14="http://schemas.microsoft.com/office/powerpoint/2010/main" val="2826810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1644953" y="1780420"/>
            <a:ext cx="29628495" cy="7407124"/>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1644952" y="9947125"/>
            <a:ext cx="14545734" cy="414624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1644952" y="14093372"/>
            <a:ext cx="14545734" cy="256056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16722877" y="9947125"/>
            <a:ext cx="14550571" cy="414624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16722877" y="14093372"/>
            <a:ext cx="14550571" cy="256056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9" name="Rectangle 6"/>
          <p:cNvSpPr>
            <a:spLocks noGrp="1" noChangeArrowheads="1"/>
          </p:cNvSpPr>
          <p:nvPr>
            <p:ph type="sldNum" sz="quarter" idx="12"/>
          </p:nvPr>
        </p:nvSpPr>
        <p:spPr>
          <a:ln/>
        </p:spPr>
        <p:txBody>
          <a:bodyPr/>
          <a:lstStyle>
            <a:lvl1pPr>
              <a:defRPr/>
            </a:lvl1pPr>
          </a:lstStyle>
          <a:p>
            <a:pPr>
              <a:defRPr/>
            </a:pPr>
            <a:fld id="{8FD9EAE9-A555-4F35-A890-26A4E8A765A8}" type="slidenum">
              <a:rPr lang="zh-TW" altLang="en-US"/>
              <a:pPr>
                <a:defRPr/>
              </a:pPr>
              <a:t>‹#›</a:t>
            </a:fld>
            <a:endParaRPr lang="en-US" altLang="zh-TW"/>
          </a:p>
        </p:txBody>
      </p:sp>
    </p:spTree>
    <p:extLst>
      <p:ext uri="{BB962C8B-B14F-4D97-AF65-F5344CB8AC3E}">
        <p14:creationId xmlns:p14="http://schemas.microsoft.com/office/powerpoint/2010/main" val="2871102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5" name="Rectangle 6"/>
          <p:cNvSpPr>
            <a:spLocks noGrp="1" noChangeArrowheads="1"/>
          </p:cNvSpPr>
          <p:nvPr>
            <p:ph type="sldNum" sz="quarter" idx="12"/>
          </p:nvPr>
        </p:nvSpPr>
        <p:spPr>
          <a:ln/>
        </p:spPr>
        <p:txBody>
          <a:bodyPr/>
          <a:lstStyle>
            <a:lvl1pPr>
              <a:defRPr/>
            </a:lvl1pPr>
          </a:lstStyle>
          <a:p>
            <a:pPr>
              <a:defRPr/>
            </a:pPr>
            <a:fld id="{1A838F90-3E62-42C7-841A-2A1DCC34084B}" type="slidenum">
              <a:rPr lang="zh-TW" altLang="en-US"/>
              <a:pPr>
                <a:defRPr/>
              </a:pPr>
              <a:t>‹#›</a:t>
            </a:fld>
            <a:endParaRPr lang="en-US" altLang="zh-TW"/>
          </a:p>
        </p:txBody>
      </p:sp>
    </p:spTree>
    <p:extLst>
      <p:ext uri="{BB962C8B-B14F-4D97-AF65-F5344CB8AC3E}">
        <p14:creationId xmlns:p14="http://schemas.microsoft.com/office/powerpoint/2010/main" val="68560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4" name="Rectangle 6"/>
          <p:cNvSpPr>
            <a:spLocks noGrp="1" noChangeArrowheads="1"/>
          </p:cNvSpPr>
          <p:nvPr>
            <p:ph type="sldNum" sz="quarter" idx="12"/>
          </p:nvPr>
        </p:nvSpPr>
        <p:spPr>
          <a:ln/>
        </p:spPr>
        <p:txBody>
          <a:bodyPr/>
          <a:lstStyle>
            <a:lvl1pPr>
              <a:defRPr/>
            </a:lvl1pPr>
          </a:lstStyle>
          <a:p>
            <a:pPr>
              <a:defRPr/>
            </a:pPr>
            <a:fld id="{224E664B-E8AE-4E3A-A59C-42233773C88D}" type="slidenum">
              <a:rPr lang="zh-TW" altLang="en-US"/>
              <a:pPr>
                <a:defRPr/>
              </a:pPr>
              <a:t>‹#›</a:t>
            </a:fld>
            <a:endParaRPr lang="en-US" altLang="zh-TW"/>
          </a:p>
        </p:txBody>
      </p:sp>
    </p:spTree>
    <p:extLst>
      <p:ext uri="{BB962C8B-B14F-4D97-AF65-F5344CB8AC3E}">
        <p14:creationId xmlns:p14="http://schemas.microsoft.com/office/powerpoint/2010/main" val="2687243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1644952" y="1768326"/>
            <a:ext cx="10830077" cy="7530495"/>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12869333" y="1768324"/>
            <a:ext cx="18404114" cy="3793066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1644952" y="9298821"/>
            <a:ext cx="10830077" cy="3040017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6"/>
          <p:cNvSpPr>
            <a:spLocks noGrp="1" noChangeArrowheads="1"/>
          </p:cNvSpPr>
          <p:nvPr>
            <p:ph type="sldNum" sz="quarter" idx="12"/>
          </p:nvPr>
        </p:nvSpPr>
        <p:spPr>
          <a:ln/>
        </p:spPr>
        <p:txBody>
          <a:bodyPr/>
          <a:lstStyle>
            <a:lvl1pPr>
              <a:defRPr/>
            </a:lvl1pPr>
          </a:lstStyle>
          <a:p>
            <a:pPr>
              <a:defRPr/>
            </a:pPr>
            <a:fld id="{6EF104DC-7050-4C88-8264-B63DCABC5C75}" type="slidenum">
              <a:rPr lang="zh-TW" altLang="en-US"/>
              <a:pPr>
                <a:defRPr/>
              </a:pPr>
              <a:t>‹#›</a:t>
            </a:fld>
            <a:endParaRPr lang="en-US" altLang="zh-TW"/>
          </a:p>
        </p:txBody>
      </p:sp>
    </p:spTree>
    <p:extLst>
      <p:ext uri="{BB962C8B-B14F-4D97-AF65-F5344CB8AC3E}">
        <p14:creationId xmlns:p14="http://schemas.microsoft.com/office/powerpoint/2010/main" val="2497060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6451603" y="31108952"/>
            <a:ext cx="19751523" cy="3672115"/>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6451603" y="3969658"/>
            <a:ext cx="19751523" cy="2666516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6451603" y="34781067"/>
            <a:ext cx="19751523" cy="521546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6"/>
          <p:cNvSpPr>
            <a:spLocks noGrp="1" noChangeArrowheads="1"/>
          </p:cNvSpPr>
          <p:nvPr>
            <p:ph type="sldNum" sz="quarter" idx="12"/>
          </p:nvPr>
        </p:nvSpPr>
        <p:spPr>
          <a:ln/>
        </p:spPr>
        <p:txBody>
          <a:bodyPr/>
          <a:lstStyle>
            <a:lvl1pPr>
              <a:defRPr/>
            </a:lvl1pPr>
          </a:lstStyle>
          <a:p>
            <a:pPr>
              <a:defRPr/>
            </a:pPr>
            <a:fld id="{60283605-E70B-4436-B069-8447EC67D9D1}" type="slidenum">
              <a:rPr lang="zh-TW" altLang="en-US"/>
              <a:pPr>
                <a:defRPr/>
              </a:pPr>
              <a:t>‹#›</a:t>
            </a:fld>
            <a:endParaRPr lang="en-US" altLang="zh-TW"/>
          </a:p>
        </p:txBody>
      </p:sp>
    </p:spTree>
    <p:extLst>
      <p:ext uri="{BB962C8B-B14F-4D97-AF65-F5344CB8AC3E}">
        <p14:creationId xmlns:p14="http://schemas.microsoft.com/office/powerpoint/2010/main" val="30018522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469849" y="3898164"/>
            <a:ext cx="27978705" cy="7314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74764" tIns="137382" rIns="274764" bIns="137382" numCol="1" anchor="ctr" anchorCtr="0" compatLnSpc="1">
            <a:prstTxWarp prst="textNoShape">
              <a:avLst/>
            </a:prstTxWarp>
          </a:bodyPr>
          <a:lstStyle/>
          <a:p>
            <a:pPr lvl="0"/>
            <a:r>
              <a:rPr lang="zh-TW" altLang="en-US" smtClean="0"/>
              <a:t>按一下以編輯母片標題樣式</a:t>
            </a:r>
          </a:p>
        </p:txBody>
      </p:sp>
      <p:sp>
        <p:nvSpPr>
          <p:cNvPr id="1027" name="Rectangle 3"/>
          <p:cNvSpPr>
            <a:spLocks noGrp="1" noChangeArrowheads="1"/>
          </p:cNvSpPr>
          <p:nvPr>
            <p:ph type="body" idx="1"/>
          </p:nvPr>
        </p:nvSpPr>
        <p:spPr bwMode="auto">
          <a:xfrm>
            <a:off x="2469849" y="12673639"/>
            <a:ext cx="27978705" cy="26335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74764" tIns="137382" rIns="274764" bIns="137382"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1028" name="Rectangle 4"/>
          <p:cNvSpPr>
            <a:spLocks noGrp="1" noChangeArrowheads="1"/>
          </p:cNvSpPr>
          <p:nvPr>
            <p:ph type="dt" sz="half" idx="2"/>
          </p:nvPr>
        </p:nvSpPr>
        <p:spPr bwMode="auto">
          <a:xfrm>
            <a:off x="2469849" y="39993036"/>
            <a:ext cx="6857999" cy="2928230"/>
          </a:xfrm>
          <a:prstGeom prst="rect">
            <a:avLst/>
          </a:prstGeom>
          <a:noFill/>
          <a:ln w="9525">
            <a:noFill/>
            <a:miter lim="800000"/>
            <a:headEnd/>
            <a:tailEnd/>
          </a:ln>
          <a:effectLst/>
        </p:spPr>
        <p:txBody>
          <a:bodyPr vert="horz" wrap="square" lIns="274764" tIns="137382" rIns="274764" bIns="137382" numCol="1" anchor="t" anchorCtr="0" compatLnSpc="1">
            <a:prstTxWarp prst="textNoShape">
              <a:avLst/>
            </a:prstTxWarp>
          </a:bodyPr>
          <a:lstStyle>
            <a:lvl1pPr>
              <a:defRPr kumimoji="0" sz="4200" b="0">
                <a:ea typeface="新細明體" pitchFamily="18" charset="-120"/>
              </a:defRPr>
            </a:lvl1pPr>
          </a:lstStyle>
          <a:p>
            <a:pPr>
              <a:defRPr/>
            </a:pPr>
            <a:endParaRPr lang="en-US" altLang="zh-TW"/>
          </a:p>
        </p:txBody>
      </p:sp>
      <p:sp>
        <p:nvSpPr>
          <p:cNvPr id="1029" name="Rectangle 5"/>
          <p:cNvSpPr>
            <a:spLocks noGrp="1" noChangeArrowheads="1"/>
          </p:cNvSpPr>
          <p:nvPr>
            <p:ph type="ftr" sz="quarter" idx="3"/>
          </p:nvPr>
        </p:nvSpPr>
        <p:spPr bwMode="auto">
          <a:xfrm>
            <a:off x="11246154" y="39993036"/>
            <a:ext cx="10426095" cy="2928230"/>
          </a:xfrm>
          <a:prstGeom prst="rect">
            <a:avLst/>
          </a:prstGeom>
          <a:noFill/>
          <a:ln w="9525">
            <a:noFill/>
            <a:miter lim="800000"/>
            <a:headEnd/>
            <a:tailEnd/>
          </a:ln>
          <a:effectLst/>
        </p:spPr>
        <p:txBody>
          <a:bodyPr vert="horz" wrap="square" lIns="274764" tIns="137382" rIns="274764" bIns="137382" numCol="1" anchor="t" anchorCtr="0" compatLnSpc="1">
            <a:prstTxWarp prst="textNoShape">
              <a:avLst/>
            </a:prstTxWarp>
          </a:bodyPr>
          <a:lstStyle>
            <a:lvl1pPr algn="ctr">
              <a:defRPr kumimoji="0" sz="4200" b="0">
                <a:ea typeface="新細明體" pitchFamily="18" charset="-120"/>
              </a:defRPr>
            </a:lvl1pPr>
          </a:lstStyle>
          <a:p>
            <a:pPr>
              <a:defRPr/>
            </a:pPr>
            <a:endParaRPr lang="en-US" altLang="zh-TW"/>
          </a:p>
        </p:txBody>
      </p:sp>
      <p:sp>
        <p:nvSpPr>
          <p:cNvPr id="1030" name="Rectangle 6"/>
          <p:cNvSpPr>
            <a:spLocks noGrp="1" noChangeArrowheads="1"/>
          </p:cNvSpPr>
          <p:nvPr>
            <p:ph type="sldNum" sz="quarter" idx="4"/>
          </p:nvPr>
        </p:nvSpPr>
        <p:spPr bwMode="auto">
          <a:xfrm>
            <a:off x="23590553" y="39993036"/>
            <a:ext cx="6858001" cy="2928230"/>
          </a:xfrm>
          <a:prstGeom prst="rect">
            <a:avLst/>
          </a:prstGeom>
          <a:noFill/>
          <a:ln w="9525">
            <a:noFill/>
            <a:miter lim="800000"/>
            <a:headEnd/>
            <a:tailEnd/>
          </a:ln>
          <a:effectLst/>
        </p:spPr>
        <p:txBody>
          <a:bodyPr vert="horz" wrap="square" lIns="274764" tIns="137382" rIns="274764" bIns="137382" numCol="1" anchor="t" anchorCtr="0" compatLnSpc="1">
            <a:prstTxWarp prst="textNoShape">
              <a:avLst/>
            </a:prstTxWarp>
          </a:bodyPr>
          <a:lstStyle>
            <a:lvl1pPr algn="r">
              <a:defRPr kumimoji="0" sz="4200" b="0">
                <a:ea typeface="新細明體" pitchFamily="18" charset="-120"/>
              </a:defRPr>
            </a:lvl1pPr>
          </a:lstStyle>
          <a:p>
            <a:pPr>
              <a:defRPr/>
            </a:pPr>
            <a:fld id="{6FAFA90B-5F9D-4E6F-BBE0-6D30C8974202}" type="slidenum">
              <a:rPr lang="zh-TW" altLang="en-US"/>
              <a:pPr>
                <a:defRPr/>
              </a:pPr>
              <a:t>‹#›</a:t>
            </a:fld>
            <a:endParaRPr lang="en-US" altLang="zh-TW"/>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749550" rtl="0" eaLnBrk="0" fontAlgn="base" hangingPunct="0">
        <a:spcBef>
          <a:spcPct val="0"/>
        </a:spcBef>
        <a:spcAft>
          <a:spcPct val="0"/>
        </a:spcAft>
        <a:defRPr kumimoji="1" sz="13300">
          <a:solidFill>
            <a:schemeClr val="tx2"/>
          </a:solidFill>
          <a:latin typeface="+mj-lt"/>
          <a:ea typeface="+mj-ea"/>
          <a:cs typeface="+mj-cs"/>
        </a:defRPr>
      </a:lvl1pPr>
      <a:lvl2pPr algn="ctr" defTabSz="2749550" rtl="0" eaLnBrk="0" fontAlgn="base" hangingPunct="0">
        <a:spcBef>
          <a:spcPct val="0"/>
        </a:spcBef>
        <a:spcAft>
          <a:spcPct val="0"/>
        </a:spcAft>
        <a:defRPr kumimoji="1" sz="13300">
          <a:solidFill>
            <a:schemeClr val="tx2"/>
          </a:solidFill>
          <a:latin typeface="Times New Roman" pitchFamily="18" charset="0"/>
          <a:ea typeface="新細明體" pitchFamily="18" charset="-120"/>
        </a:defRPr>
      </a:lvl2pPr>
      <a:lvl3pPr algn="ctr" defTabSz="2749550" rtl="0" eaLnBrk="0" fontAlgn="base" hangingPunct="0">
        <a:spcBef>
          <a:spcPct val="0"/>
        </a:spcBef>
        <a:spcAft>
          <a:spcPct val="0"/>
        </a:spcAft>
        <a:defRPr kumimoji="1" sz="13300">
          <a:solidFill>
            <a:schemeClr val="tx2"/>
          </a:solidFill>
          <a:latin typeface="Times New Roman" pitchFamily="18" charset="0"/>
          <a:ea typeface="新細明體" pitchFamily="18" charset="-120"/>
        </a:defRPr>
      </a:lvl3pPr>
      <a:lvl4pPr algn="ctr" defTabSz="2749550" rtl="0" eaLnBrk="0" fontAlgn="base" hangingPunct="0">
        <a:spcBef>
          <a:spcPct val="0"/>
        </a:spcBef>
        <a:spcAft>
          <a:spcPct val="0"/>
        </a:spcAft>
        <a:defRPr kumimoji="1" sz="13300">
          <a:solidFill>
            <a:schemeClr val="tx2"/>
          </a:solidFill>
          <a:latin typeface="Times New Roman" pitchFamily="18" charset="0"/>
          <a:ea typeface="新細明體" pitchFamily="18" charset="-120"/>
        </a:defRPr>
      </a:lvl4pPr>
      <a:lvl5pPr algn="ctr" defTabSz="2749550" rtl="0" eaLnBrk="0" fontAlgn="base" hangingPunct="0">
        <a:spcBef>
          <a:spcPct val="0"/>
        </a:spcBef>
        <a:spcAft>
          <a:spcPct val="0"/>
        </a:spcAft>
        <a:defRPr kumimoji="1" sz="13300">
          <a:solidFill>
            <a:schemeClr val="tx2"/>
          </a:solidFill>
          <a:latin typeface="Times New Roman" pitchFamily="18" charset="0"/>
          <a:ea typeface="新細明體" pitchFamily="18" charset="-120"/>
        </a:defRPr>
      </a:lvl5pPr>
      <a:lvl6pPr marL="457200" algn="ctr" defTabSz="2749550" rtl="0" fontAlgn="base">
        <a:spcBef>
          <a:spcPct val="0"/>
        </a:spcBef>
        <a:spcAft>
          <a:spcPct val="0"/>
        </a:spcAft>
        <a:defRPr kumimoji="1" sz="13300">
          <a:solidFill>
            <a:schemeClr val="tx2"/>
          </a:solidFill>
          <a:latin typeface="Times New Roman" pitchFamily="18" charset="0"/>
          <a:ea typeface="新細明體" pitchFamily="18" charset="-120"/>
        </a:defRPr>
      </a:lvl6pPr>
      <a:lvl7pPr marL="914400" algn="ctr" defTabSz="2749550" rtl="0" fontAlgn="base">
        <a:spcBef>
          <a:spcPct val="0"/>
        </a:spcBef>
        <a:spcAft>
          <a:spcPct val="0"/>
        </a:spcAft>
        <a:defRPr kumimoji="1" sz="13300">
          <a:solidFill>
            <a:schemeClr val="tx2"/>
          </a:solidFill>
          <a:latin typeface="Times New Roman" pitchFamily="18" charset="0"/>
          <a:ea typeface="新細明體" pitchFamily="18" charset="-120"/>
        </a:defRPr>
      </a:lvl7pPr>
      <a:lvl8pPr marL="1371600" algn="ctr" defTabSz="2749550" rtl="0" fontAlgn="base">
        <a:spcBef>
          <a:spcPct val="0"/>
        </a:spcBef>
        <a:spcAft>
          <a:spcPct val="0"/>
        </a:spcAft>
        <a:defRPr kumimoji="1" sz="13300">
          <a:solidFill>
            <a:schemeClr val="tx2"/>
          </a:solidFill>
          <a:latin typeface="Times New Roman" pitchFamily="18" charset="0"/>
          <a:ea typeface="新細明體" pitchFamily="18" charset="-120"/>
        </a:defRPr>
      </a:lvl8pPr>
      <a:lvl9pPr marL="1828800" algn="ctr" defTabSz="2749550" rtl="0" fontAlgn="base">
        <a:spcBef>
          <a:spcPct val="0"/>
        </a:spcBef>
        <a:spcAft>
          <a:spcPct val="0"/>
        </a:spcAft>
        <a:defRPr kumimoji="1" sz="13300">
          <a:solidFill>
            <a:schemeClr val="tx2"/>
          </a:solidFill>
          <a:latin typeface="Times New Roman" pitchFamily="18" charset="0"/>
          <a:ea typeface="新細明體" pitchFamily="18" charset="-120"/>
        </a:defRPr>
      </a:lvl9pPr>
    </p:titleStyle>
    <p:bodyStyle>
      <a:lvl1pPr marL="1028700" indent="-1028700" algn="l" defTabSz="2749550" rtl="0" eaLnBrk="0" fontAlgn="base" hangingPunct="0">
        <a:spcBef>
          <a:spcPct val="20000"/>
        </a:spcBef>
        <a:spcAft>
          <a:spcPct val="0"/>
        </a:spcAft>
        <a:buChar char="•"/>
        <a:defRPr kumimoji="1" sz="9700">
          <a:solidFill>
            <a:schemeClr val="tx1"/>
          </a:solidFill>
          <a:latin typeface="+mn-lt"/>
          <a:ea typeface="+mn-ea"/>
          <a:cs typeface="+mn-cs"/>
        </a:defRPr>
      </a:lvl1pPr>
      <a:lvl2pPr marL="2235200" indent="-860425" algn="l" defTabSz="2749550" rtl="0" eaLnBrk="0" fontAlgn="base" hangingPunct="0">
        <a:spcBef>
          <a:spcPct val="20000"/>
        </a:spcBef>
        <a:spcAft>
          <a:spcPct val="0"/>
        </a:spcAft>
        <a:buChar char="–"/>
        <a:defRPr kumimoji="1" sz="8500">
          <a:solidFill>
            <a:schemeClr val="tx1"/>
          </a:solidFill>
          <a:latin typeface="+mn-lt"/>
          <a:ea typeface="+mn-ea"/>
        </a:defRPr>
      </a:lvl2pPr>
      <a:lvl3pPr marL="3436938" indent="-687388" algn="l" defTabSz="2749550" rtl="0" eaLnBrk="0" fontAlgn="base" hangingPunct="0">
        <a:spcBef>
          <a:spcPct val="20000"/>
        </a:spcBef>
        <a:spcAft>
          <a:spcPct val="0"/>
        </a:spcAft>
        <a:buChar char="•"/>
        <a:defRPr kumimoji="1" sz="7300">
          <a:solidFill>
            <a:schemeClr val="tx1"/>
          </a:solidFill>
          <a:latin typeface="+mn-lt"/>
          <a:ea typeface="+mn-ea"/>
        </a:defRPr>
      </a:lvl3pPr>
      <a:lvl4pPr marL="4806950" indent="-682625" algn="l" defTabSz="2749550" rtl="0" eaLnBrk="0" fontAlgn="base" hangingPunct="0">
        <a:spcBef>
          <a:spcPct val="20000"/>
        </a:spcBef>
        <a:spcAft>
          <a:spcPct val="0"/>
        </a:spcAft>
        <a:buChar char="–"/>
        <a:defRPr kumimoji="1" sz="6100">
          <a:solidFill>
            <a:schemeClr val="tx1"/>
          </a:solidFill>
          <a:latin typeface="+mn-lt"/>
          <a:ea typeface="+mn-ea"/>
        </a:defRPr>
      </a:lvl4pPr>
      <a:lvl5pPr marL="6181725" indent="-687388" algn="l" defTabSz="2749550" rtl="0" eaLnBrk="0" fontAlgn="base" hangingPunct="0">
        <a:spcBef>
          <a:spcPct val="20000"/>
        </a:spcBef>
        <a:spcAft>
          <a:spcPct val="0"/>
        </a:spcAft>
        <a:buChar char="»"/>
        <a:defRPr kumimoji="1" sz="6100">
          <a:solidFill>
            <a:schemeClr val="tx1"/>
          </a:solidFill>
          <a:latin typeface="+mn-lt"/>
          <a:ea typeface="+mn-ea"/>
        </a:defRPr>
      </a:lvl5pPr>
      <a:lvl6pPr marL="6638925" indent="-687388" algn="l" defTabSz="2749550" rtl="0" fontAlgn="base">
        <a:spcBef>
          <a:spcPct val="20000"/>
        </a:spcBef>
        <a:spcAft>
          <a:spcPct val="0"/>
        </a:spcAft>
        <a:buChar char="»"/>
        <a:defRPr kumimoji="1" sz="6100">
          <a:solidFill>
            <a:schemeClr val="tx1"/>
          </a:solidFill>
          <a:latin typeface="+mn-lt"/>
          <a:ea typeface="+mn-ea"/>
        </a:defRPr>
      </a:lvl6pPr>
      <a:lvl7pPr marL="7096125" indent="-687388" algn="l" defTabSz="2749550" rtl="0" fontAlgn="base">
        <a:spcBef>
          <a:spcPct val="20000"/>
        </a:spcBef>
        <a:spcAft>
          <a:spcPct val="0"/>
        </a:spcAft>
        <a:buChar char="»"/>
        <a:defRPr kumimoji="1" sz="6100">
          <a:solidFill>
            <a:schemeClr val="tx1"/>
          </a:solidFill>
          <a:latin typeface="+mn-lt"/>
          <a:ea typeface="+mn-ea"/>
        </a:defRPr>
      </a:lvl7pPr>
      <a:lvl8pPr marL="7553325" indent="-687388" algn="l" defTabSz="2749550" rtl="0" fontAlgn="base">
        <a:spcBef>
          <a:spcPct val="20000"/>
        </a:spcBef>
        <a:spcAft>
          <a:spcPct val="0"/>
        </a:spcAft>
        <a:buChar char="»"/>
        <a:defRPr kumimoji="1" sz="6100">
          <a:solidFill>
            <a:schemeClr val="tx1"/>
          </a:solidFill>
          <a:latin typeface="+mn-lt"/>
          <a:ea typeface="+mn-ea"/>
        </a:defRPr>
      </a:lvl8pPr>
      <a:lvl9pPr marL="8010525" indent="-687388" algn="l" defTabSz="2749550" rtl="0" fontAlgn="base">
        <a:spcBef>
          <a:spcPct val="20000"/>
        </a:spcBef>
        <a:spcAft>
          <a:spcPct val="0"/>
        </a:spcAft>
        <a:buChar char="»"/>
        <a:defRPr kumimoji="1" sz="61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package" Target="../embeddings/Microsoft_Visio___1111.vsdx"/><Relationship Id="rId18" Type="http://schemas.openxmlformats.org/officeDocument/2006/relationships/image" Target="../media/image12.png"/><Relationship Id="rId26" Type="http://schemas.openxmlformats.org/officeDocument/2006/relationships/image" Target="../media/image16.png"/><Relationship Id="rId3" Type="http://schemas.openxmlformats.org/officeDocument/2006/relationships/notesSlide" Target="../notesSlides/notesSlide1.xml"/><Relationship Id="rId21" Type="http://schemas.openxmlformats.org/officeDocument/2006/relationships/image" Target="../media/image13.png"/><Relationship Id="rId34" Type="http://schemas.openxmlformats.org/officeDocument/2006/relationships/image" Target="../media/image24.png"/><Relationship Id="rId7" Type="http://schemas.openxmlformats.org/officeDocument/2006/relationships/image" Target="../media/image2.emf"/><Relationship Id="rId12" Type="http://schemas.openxmlformats.org/officeDocument/2006/relationships/oleObject" Target="../embeddings/oleObject3.bin"/><Relationship Id="rId17" Type="http://schemas.openxmlformats.org/officeDocument/2006/relationships/image" Target="../media/image11.emf"/><Relationship Id="rId25" Type="http://schemas.openxmlformats.org/officeDocument/2006/relationships/image" Target="../media/image15.png"/><Relationship Id="rId33" Type="http://schemas.openxmlformats.org/officeDocument/2006/relationships/image" Target="../media/image23.png"/><Relationship Id="rId2" Type="http://schemas.openxmlformats.org/officeDocument/2006/relationships/slideLayout" Target="../slideLayouts/slideLayout7.xml"/><Relationship Id="rId16" Type="http://schemas.openxmlformats.org/officeDocument/2006/relationships/image" Target="../media/image4.emf"/><Relationship Id="rId20" Type="http://schemas.openxmlformats.org/officeDocument/2006/relationships/image" Target="../media/image5.emf"/><Relationship Id="rId29" Type="http://schemas.openxmlformats.org/officeDocument/2006/relationships/image" Target="../media/image19.jpeg"/><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10.png"/><Relationship Id="rId24" Type="http://schemas.openxmlformats.org/officeDocument/2006/relationships/image" Target="../media/image6.emf"/><Relationship Id="rId32" Type="http://schemas.openxmlformats.org/officeDocument/2006/relationships/image" Target="../media/image22.png"/><Relationship Id="rId5" Type="http://schemas.openxmlformats.org/officeDocument/2006/relationships/image" Target="../media/image1.emf"/><Relationship Id="rId15" Type="http://schemas.openxmlformats.org/officeDocument/2006/relationships/oleObject" Target="../embeddings/oleObject4.bin"/><Relationship Id="rId23" Type="http://schemas.openxmlformats.org/officeDocument/2006/relationships/oleObject" Target="../embeddings/oleObject6.bin"/><Relationship Id="rId28" Type="http://schemas.openxmlformats.org/officeDocument/2006/relationships/image" Target="../media/image18.png"/><Relationship Id="rId10" Type="http://schemas.openxmlformats.org/officeDocument/2006/relationships/image" Target="../media/image9.png"/><Relationship Id="rId19" Type="http://schemas.openxmlformats.org/officeDocument/2006/relationships/oleObject" Target="../embeddings/oleObject5.bin"/><Relationship Id="rId31" Type="http://schemas.openxmlformats.org/officeDocument/2006/relationships/image" Target="../media/image21.png"/><Relationship Id="rId4" Type="http://schemas.openxmlformats.org/officeDocument/2006/relationships/oleObject" Target="../embeddings/oleObject1.bin"/><Relationship Id="rId9" Type="http://schemas.openxmlformats.org/officeDocument/2006/relationships/image" Target="../media/image8.png"/><Relationship Id="rId14" Type="http://schemas.openxmlformats.org/officeDocument/2006/relationships/image" Target="../media/image3.emf"/><Relationship Id="rId22" Type="http://schemas.openxmlformats.org/officeDocument/2006/relationships/image" Target="../media/image14.png"/><Relationship Id="rId27" Type="http://schemas.openxmlformats.org/officeDocument/2006/relationships/image" Target="../media/image17.png"/><Relationship Id="rId30" Type="http://schemas.openxmlformats.org/officeDocument/2006/relationships/image" Target="../media/image20.png"/><Relationship Id="rId35" Type="http://schemas.openxmlformats.org/officeDocument/2006/relationships/image" Target="../media/image25.png"/><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58000">
              <a:schemeClr val="bg1"/>
            </a:gs>
            <a:gs pos="56000">
              <a:schemeClr val="bg1"/>
            </a:gs>
            <a:gs pos="0">
              <a:srgbClr val="002060"/>
            </a:gs>
            <a:gs pos="100000">
              <a:srgbClr val="002060"/>
            </a:gs>
          </a:gsLst>
          <a:lin ang="5400000" scaled="1"/>
        </a:gradFill>
        <a:effectLst/>
      </p:bgPr>
    </p:bg>
    <p:spTree>
      <p:nvGrpSpPr>
        <p:cNvPr id="1" name=""/>
        <p:cNvGrpSpPr/>
        <p:nvPr/>
      </p:nvGrpSpPr>
      <p:grpSpPr>
        <a:xfrm>
          <a:off x="0" y="0"/>
          <a:ext cx="0" cy="0"/>
          <a:chOff x="0" y="0"/>
          <a:chExt cx="0" cy="0"/>
        </a:xfrm>
      </p:grpSpPr>
      <p:sp>
        <p:nvSpPr>
          <p:cNvPr id="174" name="圓角矩形 173"/>
          <p:cNvSpPr/>
          <p:nvPr/>
        </p:nvSpPr>
        <p:spPr bwMode="auto">
          <a:xfrm>
            <a:off x="11192872" y="9845738"/>
            <a:ext cx="10420606" cy="3771523"/>
          </a:xfrm>
          <a:prstGeom prst="roundRect">
            <a:avLst>
              <a:gd name="adj" fmla="val 0"/>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639763" rtl="0" eaLnBrk="1" fontAlgn="base" latinLnBrk="0" hangingPunct="1">
              <a:lnSpc>
                <a:spcPct val="100000"/>
              </a:lnSpc>
              <a:spcBef>
                <a:spcPct val="0"/>
              </a:spcBef>
              <a:spcAft>
                <a:spcPct val="0"/>
              </a:spcAft>
              <a:buClrTx/>
              <a:buSzTx/>
              <a:buFontTx/>
              <a:buNone/>
              <a:tabLst/>
            </a:pPr>
            <a:endParaRPr kumimoji="1" lang="zh-TW" altLang="en-US" sz="1500" b="1"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73" name="圓角矩形 172"/>
          <p:cNvSpPr/>
          <p:nvPr/>
        </p:nvSpPr>
        <p:spPr bwMode="auto">
          <a:xfrm>
            <a:off x="294969" y="39748590"/>
            <a:ext cx="10420606" cy="3771523"/>
          </a:xfrm>
          <a:prstGeom prst="roundRect">
            <a:avLst>
              <a:gd name="adj" fmla="val 0"/>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639763" rtl="0" eaLnBrk="1" fontAlgn="base" latinLnBrk="0" hangingPunct="1">
              <a:lnSpc>
                <a:spcPct val="100000"/>
              </a:lnSpc>
              <a:spcBef>
                <a:spcPct val="0"/>
              </a:spcBef>
              <a:spcAft>
                <a:spcPct val="0"/>
              </a:spcAft>
              <a:buClrTx/>
              <a:buSzTx/>
              <a:buFontTx/>
              <a:buNone/>
              <a:tabLst/>
            </a:pPr>
            <a:endParaRPr kumimoji="1" lang="zh-TW" altLang="en-US" sz="1500" b="1"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72" name="圓角矩形 171"/>
          <p:cNvSpPr/>
          <p:nvPr/>
        </p:nvSpPr>
        <p:spPr bwMode="auto">
          <a:xfrm>
            <a:off x="294969" y="37148748"/>
            <a:ext cx="10420606" cy="6371365"/>
          </a:xfrm>
          <a:prstGeom prst="roundRect">
            <a:avLst>
              <a:gd name="adj" fmla="val 5581"/>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639763" rtl="0" eaLnBrk="1" fontAlgn="base" latinLnBrk="0" hangingPunct="1">
              <a:lnSpc>
                <a:spcPct val="100000"/>
              </a:lnSpc>
              <a:spcBef>
                <a:spcPct val="0"/>
              </a:spcBef>
              <a:spcAft>
                <a:spcPct val="0"/>
              </a:spcAft>
              <a:buClrTx/>
              <a:buSzTx/>
              <a:buFontTx/>
              <a:buNone/>
              <a:tabLst/>
            </a:pPr>
            <a:endParaRPr kumimoji="1" lang="zh-TW" altLang="en-US" sz="1500" b="1"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68" name="圓角矩形 167"/>
          <p:cNvSpPr/>
          <p:nvPr/>
        </p:nvSpPr>
        <p:spPr bwMode="auto">
          <a:xfrm>
            <a:off x="22126603" y="9861749"/>
            <a:ext cx="10420606" cy="15873432"/>
          </a:xfrm>
          <a:prstGeom prst="roundRect">
            <a:avLst>
              <a:gd name="adj" fmla="val 5581"/>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639763" rtl="0" eaLnBrk="1" fontAlgn="base" latinLnBrk="0" hangingPunct="1">
              <a:lnSpc>
                <a:spcPct val="100000"/>
              </a:lnSpc>
              <a:spcBef>
                <a:spcPct val="0"/>
              </a:spcBef>
              <a:spcAft>
                <a:spcPct val="0"/>
              </a:spcAft>
              <a:buClrTx/>
              <a:buSzTx/>
              <a:buFontTx/>
              <a:buNone/>
              <a:tabLst/>
            </a:pPr>
            <a:endParaRPr kumimoji="1" lang="zh-TW" altLang="en-US" sz="1500" b="1"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66" name="圓角矩形 165"/>
          <p:cNvSpPr/>
          <p:nvPr/>
        </p:nvSpPr>
        <p:spPr bwMode="auto">
          <a:xfrm>
            <a:off x="11192872" y="9861749"/>
            <a:ext cx="10420606" cy="11300080"/>
          </a:xfrm>
          <a:prstGeom prst="roundRect">
            <a:avLst>
              <a:gd name="adj" fmla="val 5581"/>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639763" rtl="0" eaLnBrk="1" fontAlgn="base" latinLnBrk="0" hangingPunct="1">
              <a:lnSpc>
                <a:spcPct val="100000"/>
              </a:lnSpc>
              <a:spcBef>
                <a:spcPct val="0"/>
              </a:spcBef>
              <a:spcAft>
                <a:spcPct val="0"/>
              </a:spcAft>
              <a:buClrTx/>
              <a:buSzTx/>
              <a:buFontTx/>
              <a:buNone/>
              <a:tabLst/>
            </a:pPr>
            <a:endParaRPr kumimoji="1" lang="zh-TW" altLang="en-US" sz="1500" b="1"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55" name="圓角矩形 154"/>
          <p:cNvSpPr/>
          <p:nvPr/>
        </p:nvSpPr>
        <p:spPr bwMode="auto">
          <a:xfrm>
            <a:off x="294969" y="9861749"/>
            <a:ext cx="10420606" cy="26877676"/>
          </a:xfrm>
          <a:prstGeom prst="roundRect">
            <a:avLst>
              <a:gd name="adj" fmla="val 5581"/>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639763" rtl="0" eaLnBrk="1" fontAlgn="base" latinLnBrk="0" hangingPunct="1">
              <a:lnSpc>
                <a:spcPct val="100000"/>
              </a:lnSpc>
              <a:spcBef>
                <a:spcPct val="0"/>
              </a:spcBef>
              <a:spcAft>
                <a:spcPct val="0"/>
              </a:spcAft>
              <a:buClrTx/>
              <a:buSzTx/>
              <a:buFontTx/>
              <a:buNone/>
              <a:tabLst/>
            </a:pPr>
            <a:endParaRPr kumimoji="1" lang="zh-TW" altLang="en-US" sz="1500" b="1"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56" name="圓角矩形 155"/>
          <p:cNvSpPr/>
          <p:nvPr/>
        </p:nvSpPr>
        <p:spPr bwMode="auto">
          <a:xfrm>
            <a:off x="294968" y="6002748"/>
            <a:ext cx="32269471" cy="3495053"/>
          </a:xfrm>
          <a:prstGeom prst="roundRect">
            <a:avLst>
              <a:gd name="adj" fmla="val 5581"/>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639763" rtl="0" eaLnBrk="1" fontAlgn="base" latinLnBrk="0" hangingPunct="1">
              <a:lnSpc>
                <a:spcPct val="100000"/>
              </a:lnSpc>
              <a:spcBef>
                <a:spcPct val="0"/>
              </a:spcBef>
              <a:spcAft>
                <a:spcPct val="0"/>
              </a:spcAft>
              <a:buClrTx/>
              <a:buSzTx/>
              <a:buFontTx/>
              <a:buNone/>
              <a:tabLst/>
            </a:pPr>
            <a:endParaRPr kumimoji="1" lang="zh-TW" altLang="en-US" sz="1500" b="1"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20" name="圓角矩形 19"/>
          <p:cNvSpPr/>
          <p:nvPr/>
        </p:nvSpPr>
        <p:spPr bwMode="auto">
          <a:xfrm>
            <a:off x="294968" y="206479"/>
            <a:ext cx="32269471" cy="5432322"/>
          </a:xfrm>
          <a:prstGeom prst="roundRect">
            <a:avLst>
              <a:gd name="adj" fmla="val 7337"/>
            </a:avLst>
          </a:prstGeom>
          <a:gradFill>
            <a:gsLst>
              <a:gs pos="0">
                <a:srgbClr val="0070C0"/>
              </a:gs>
              <a:gs pos="100000">
                <a:schemeClr val="bg1"/>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639763" rtl="0" eaLnBrk="1" fontAlgn="base" latinLnBrk="0" hangingPunct="1">
              <a:lnSpc>
                <a:spcPct val="100000"/>
              </a:lnSpc>
              <a:spcBef>
                <a:spcPct val="0"/>
              </a:spcBef>
              <a:spcAft>
                <a:spcPct val="0"/>
              </a:spcAft>
              <a:buClrTx/>
              <a:buSzTx/>
              <a:buFontTx/>
              <a:buNone/>
              <a:tabLst/>
            </a:pPr>
            <a:endParaRPr kumimoji="1" lang="zh-TW" altLang="en-US" sz="1500" b="1" i="0" u="none" strike="noStrike" cap="none" normalizeH="0" baseline="0" smtClean="0">
              <a:ln>
                <a:noFill/>
              </a:ln>
              <a:solidFill>
                <a:schemeClr val="tx1"/>
              </a:solidFill>
              <a:effectLst/>
              <a:latin typeface="Times New Roman" pitchFamily="18" charset="0"/>
              <a:ea typeface="新細明體" pitchFamily="18" charset="-120"/>
            </a:endParaRPr>
          </a:p>
        </p:txBody>
      </p:sp>
      <p:sp>
        <p:nvSpPr>
          <p:cNvPr id="2050" name="Text Box 4"/>
          <p:cNvSpPr txBox="1">
            <a:spLocks noChangeArrowheads="1"/>
          </p:cNvSpPr>
          <p:nvPr/>
        </p:nvSpPr>
        <p:spPr bwMode="auto">
          <a:xfrm>
            <a:off x="1115218" y="466845"/>
            <a:ext cx="30853626" cy="2123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13" rIns="91425" bIns="45713">
            <a:spAutoFit/>
          </a:bodyPr>
          <a:lstStyle>
            <a:lvl1pPr eaLnBrk="0" hangingPunct="0">
              <a:defRPr kumimoji="1" sz="1600" b="1">
                <a:solidFill>
                  <a:schemeClr val="tx1"/>
                </a:solidFill>
                <a:latin typeface="Times New Roman" pitchFamily="18" charset="0"/>
                <a:ea typeface="新細明體" pitchFamily="18" charset="-120"/>
              </a:defRPr>
            </a:lvl1pPr>
            <a:lvl2pPr marL="742950" indent="-285750" eaLnBrk="0" hangingPunct="0">
              <a:defRPr kumimoji="1" sz="1600" b="1">
                <a:solidFill>
                  <a:schemeClr val="tx1"/>
                </a:solidFill>
                <a:latin typeface="Times New Roman" pitchFamily="18" charset="0"/>
                <a:ea typeface="新細明體" pitchFamily="18" charset="-120"/>
              </a:defRPr>
            </a:lvl2pPr>
            <a:lvl3pPr marL="1143000" indent="-228600" eaLnBrk="0" hangingPunct="0">
              <a:defRPr kumimoji="1" sz="1600" b="1">
                <a:solidFill>
                  <a:schemeClr val="tx1"/>
                </a:solidFill>
                <a:latin typeface="Times New Roman" pitchFamily="18" charset="0"/>
                <a:ea typeface="新細明體" pitchFamily="18" charset="-120"/>
              </a:defRPr>
            </a:lvl3pPr>
            <a:lvl4pPr marL="1600200" indent="-228600" eaLnBrk="0" hangingPunct="0">
              <a:defRPr kumimoji="1" sz="1600" b="1">
                <a:solidFill>
                  <a:schemeClr val="tx1"/>
                </a:solidFill>
                <a:latin typeface="Times New Roman" pitchFamily="18" charset="0"/>
                <a:ea typeface="新細明體" pitchFamily="18" charset="-120"/>
              </a:defRPr>
            </a:lvl4pPr>
            <a:lvl5pPr marL="2057400" indent="-228600" eaLnBrk="0" hangingPunct="0">
              <a:defRPr kumimoji="1" sz="1600" b="1">
                <a:solidFill>
                  <a:schemeClr val="tx1"/>
                </a:solidFill>
                <a:latin typeface="Times New Roman" pitchFamily="18" charset="0"/>
                <a:ea typeface="新細明體" pitchFamily="18" charset="-120"/>
              </a:defRPr>
            </a:lvl5pPr>
            <a:lvl6pPr marL="2514600" indent="-228600" eaLnBrk="0" fontAlgn="base" hangingPunct="0">
              <a:spcBef>
                <a:spcPct val="0"/>
              </a:spcBef>
              <a:spcAft>
                <a:spcPct val="0"/>
              </a:spcAft>
              <a:defRPr kumimoji="1" sz="1600" b="1">
                <a:solidFill>
                  <a:schemeClr val="tx1"/>
                </a:solidFill>
                <a:latin typeface="Times New Roman" pitchFamily="18" charset="0"/>
                <a:ea typeface="新細明體" pitchFamily="18" charset="-120"/>
              </a:defRPr>
            </a:lvl6pPr>
            <a:lvl7pPr marL="2971800" indent="-228600" eaLnBrk="0" fontAlgn="base" hangingPunct="0">
              <a:spcBef>
                <a:spcPct val="0"/>
              </a:spcBef>
              <a:spcAft>
                <a:spcPct val="0"/>
              </a:spcAft>
              <a:defRPr kumimoji="1" sz="1600" b="1">
                <a:solidFill>
                  <a:schemeClr val="tx1"/>
                </a:solidFill>
                <a:latin typeface="Times New Roman" pitchFamily="18" charset="0"/>
                <a:ea typeface="新細明體" pitchFamily="18" charset="-120"/>
              </a:defRPr>
            </a:lvl7pPr>
            <a:lvl8pPr marL="3429000" indent="-228600" eaLnBrk="0" fontAlgn="base" hangingPunct="0">
              <a:spcBef>
                <a:spcPct val="0"/>
              </a:spcBef>
              <a:spcAft>
                <a:spcPct val="0"/>
              </a:spcAft>
              <a:defRPr kumimoji="1" sz="1600" b="1">
                <a:solidFill>
                  <a:schemeClr val="tx1"/>
                </a:solidFill>
                <a:latin typeface="Times New Roman" pitchFamily="18" charset="0"/>
                <a:ea typeface="新細明體" pitchFamily="18" charset="-120"/>
              </a:defRPr>
            </a:lvl8pPr>
            <a:lvl9pPr marL="3886200" indent="-228600" eaLnBrk="0" fontAlgn="base" hangingPunct="0">
              <a:spcBef>
                <a:spcPct val="0"/>
              </a:spcBef>
              <a:spcAft>
                <a:spcPct val="0"/>
              </a:spcAft>
              <a:defRPr kumimoji="1" sz="1600" b="1">
                <a:solidFill>
                  <a:schemeClr val="tx1"/>
                </a:solidFill>
                <a:latin typeface="Times New Roman" pitchFamily="18" charset="0"/>
                <a:ea typeface="新細明體" pitchFamily="18" charset="-120"/>
              </a:defRPr>
            </a:lvl9pPr>
          </a:lstStyle>
          <a:p>
            <a:pPr algn="ctr" eaLnBrk="1" hangingPunct="1"/>
            <a:r>
              <a:rPr lang="en-US" altLang="zh-TW" sz="6600" dirty="0">
                <a:solidFill>
                  <a:schemeClr val="accent3"/>
                </a:solidFill>
                <a:latin typeface="Arial" panose="020B0604020202020204" pitchFamily="34" charset="0"/>
                <a:ea typeface="Arial Unicode MS" panose="020B0604020202020204" pitchFamily="34" charset="-120"/>
                <a:cs typeface="Arial" panose="020B0604020202020204" pitchFamily="34" charset="0"/>
              </a:rPr>
              <a:t>A Low-Power Triple-</a:t>
            </a:r>
            <a:r>
              <a:rPr lang="en-US" altLang="zh-TW" sz="6600" dirty="0" err="1">
                <a:solidFill>
                  <a:schemeClr val="accent3"/>
                </a:solidFill>
                <a:latin typeface="Arial" panose="020B0604020202020204" pitchFamily="34" charset="0"/>
                <a:ea typeface="Arial Unicode MS" panose="020B0604020202020204" pitchFamily="34" charset="-120"/>
                <a:cs typeface="Arial" panose="020B0604020202020204" pitchFamily="34" charset="0"/>
              </a:rPr>
              <a:t>Vdd</a:t>
            </a:r>
            <a:r>
              <a:rPr lang="en-US" altLang="zh-TW" sz="6600" dirty="0">
                <a:solidFill>
                  <a:schemeClr val="accent3"/>
                </a:solidFill>
                <a:latin typeface="Arial" panose="020B0604020202020204" pitchFamily="34" charset="0"/>
                <a:ea typeface="Arial Unicode MS" panose="020B0604020202020204" pitchFamily="34" charset="-120"/>
                <a:cs typeface="Arial" panose="020B0604020202020204" pitchFamily="34" charset="0"/>
              </a:rPr>
              <a:t> Dual-Core Motion Estimation Chip Design and</a:t>
            </a:r>
          </a:p>
          <a:p>
            <a:pPr algn="ctr" eaLnBrk="1" hangingPunct="1"/>
            <a:r>
              <a:rPr lang="en-US" altLang="zh-TW" sz="6600" dirty="0">
                <a:solidFill>
                  <a:schemeClr val="accent3"/>
                </a:solidFill>
                <a:latin typeface="Arial" panose="020B0604020202020204" pitchFamily="34" charset="0"/>
                <a:ea typeface="Arial Unicode MS" panose="020B0604020202020204" pitchFamily="34" charset="-120"/>
                <a:cs typeface="Arial" panose="020B0604020202020204" pitchFamily="34" charset="0"/>
              </a:rPr>
              <a:t> Implementation for a Wireless Panoramic Endoscopy</a:t>
            </a:r>
            <a:endParaRPr lang="zh-TW" altLang="zh-TW" sz="6600" dirty="0">
              <a:solidFill>
                <a:schemeClr val="accent3"/>
              </a:solidFill>
              <a:latin typeface="Arial" panose="020B0604020202020204" pitchFamily="34" charset="0"/>
              <a:ea typeface="Arial Unicode MS" panose="020B0604020202020204" pitchFamily="34" charset="-120"/>
              <a:cs typeface="Arial" panose="020B0604020202020204" pitchFamily="34" charset="0"/>
            </a:endParaRPr>
          </a:p>
        </p:txBody>
      </p:sp>
      <p:sp>
        <p:nvSpPr>
          <p:cNvPr id="2198" name="文字方塊 268"/>
          <p:cNvSpPr txBox="1">
            <a:spLocks noChangeArrowheads="1"/>
          </p:cNvSpPr>
          <p:nvPr/>
        </p:nvSpPr>
        <p:spPr bwMode="auto">
          <a:xfrm>
            <a:off x="572130" y="6066171"/>
            <a:ext cx="31815328" cy="76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13" rIns="91425" bIns="45713">
            <a:spAutoFit/>
          </a:bodyPr>
          <a:lstStyle>
            <a:lvl1pPr defTabSz="915988" eaLnBrk="0" hangingPunct="0">
              <a:defRPr kumimoji="1" sz="1600" b="1">
                <a:solidFill>
                  <a:schemeClr val="tx1"/>
                </a:solidFill>
                <a:latin typeface="Times New Roman" pitchFamily="18" charset="0"/>
                <a:ea typeface="新細明體" pitchFamily="18" charset="-120"/>
              </a:defRPr>
            </a:lvl1pPr>
            <a:lvl2pPr marL="742950" indent="-285750" defTabSz="915988" eaLnBrk="0" hangingPunct="0">
              <a:defRPr kumimoji="1" sz="1600" b="1">
                <a:solidFill>
                  <a:schemeClr val="tx1"/>
                </a:solidFill>
                <a:latin typeface="Times New Roman" pitchFamily="18" charset="0"/>
                <a:ea typeface="新細明體" pitchFamily="18" charset="-120"/>
              </a:defRPr>
            </a:lvl2pPr>
            <a:lvl3pPr marL="1143000" indent="-228600" defTabSz="915988" eaLnBrk="0" hangingPunct="0">
              <a:defRPr kumimoji="1" sz="1600" b="1">
                <a:solidFill>
                  <a:schemeClr val="tx1"/>
                </a:solidFill>
                <a:latin typeface="Times New Roman" pitchFamily="18" charset="0"/>
                <a:ea typeface="新細明體" pitchFamily="18" charset="-120"/>
              </a:defRPr>
            </a:lvl3pPr>
            <a:lvl4pPr marL="1600200" indent="-228600" defTabSz="915988" eaLnBrk="0" hangingPunct="0">
              <a:defRPr kumimoji="1" sz="1600" b="1">
                <a:solidFill>
                  <a:schemeClr val="tx1"/>
                </a:solidFill>
                <a:latin typeface="Times New Roman" pitchFamily="18" charset="0"/>
                <a:ea typeface="新細明體" pitchFamily="18" charset="-120"/>
              </a:defRPr>
            </a:lvl4pPr>
            <a:lvl5pPr marL="2057400" indent="-228600" defTabSz="915988" eaLnBrk="0" hangingPunct="0">
              <a:defRPr kumimoji="1" sz="1600" b="1">
                <a:solidFill>
                  <a:schemeClr val="tx1"/>
                </a:solidFill>
                <a:latin typeface="Times New Roman" pitchFamily="18" charset="0"/>
                <a:ea typeface="新細明體" pitchFamily="18" charset="-120"/>
              </a:defRPr>
            </a:lvl5pPr>
            <a:lvl6pPr marL="25146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6pPr>
            <a:lvl7pPr marL="29718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7pPr>
            <a:lvl8pPr marL="34290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8pPr>
            <a:lvl9pPr marL="38862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9pPr>
          </a:lstStyle>
          <a:p>
            <a:pPr algn="ctr" eaLnBrk="1" hangingPunct="1"/>
            <a:r>
              <a:rPr lang="en-US" altLang="zh-TW" sz="4400" i="1" dirty="0">
                <a:latin typeface="Arial" panose="020B0604020202020204" pitchFamily="34" charset="0"/>
                <a:ea typeface="標楷體" pitchFamily="65" charset="-120"/>
                <a:cs typeface="Arial" panose="020B0604020202020204" pitchFamily="34" charset="0"/>
              </a:rPr>
              <a:t>Abstract</a:t>
            </a:r>
          </a:p>
        </p:txBody>
      </p:sp>
      <p:sp>
        <p:nvSpPr>
          <p:cNvPr id="2052" name="Text Box 386"/>
          <p:cNvSpPr txBox="1">
            <a:spLocks noChangeArrowheads="1"/>
          </p:cNvSpPr>
          <p:nvPr/>
        </p:nvSpPr>
        <p:spPr bwMode="auto">
          <a:xfrm>
            <a:off x="3170688" y="2922640"/>
            <a:ext cx="21254010" cy="249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13" rIns="91425" bIns="45713">
            <a:spAutoFit/>
          </a:bodyPr>
          <a:lstStyle>
            <a:lvl1pPr defTabSz="3908425" eaLnBrk="0" hangingPunct="0">
              <a:defRPr kumimoji="1" sz="1600" b="1">
                <a:solidFill>
                  <a:schemeClr val="tx1"/>
                </a:solidFill>
                <a:latin typeface="Times New Roman" pitchFamily="18" charset="0"/>
                <a:ea typeface="新細明體" pitchFamily="18" charset="-120"/>
              </a:defRPr>
            </a:lvl1pPr>
            <a:lvl2pPr marL="742950" indent="-285750" defTabSz="3908425" eaLnBrk="0" hangingPunct="0">
              <a:defRPr kumimoji="1" sz="1600" b="1">
                <a:solidFill>
                  <a:schemeClr val="tx1"/>
                </a:solidFill>
                <a:latin typeface="Times New Roman" pitchFamily="18" charset="0"/>
                <a:ea typeface="新細明體" pitchFamily="18" charset="-120"/>
              </a:defRPr>
            </a:lvl2pPr>
            <a:lvl3pPr marL="1143000" indent="-228600" defTabSz="3908425" eaLnBrk="0" hangingPunct="0">
              <a:defRPr kumimoji="1" sz="1600" b="1">
                <a:solidFill>
                  <a:schemeClr val="tx1"/>
                </a:solidFill>
                <a:latin typeface="Times New Roman" pitchFamily="18" charset="0"/>
                <a:ea typeface="新細明體" pitchFamily="18" charset="-120"/>
              </a:defRPr>
            </a:lvl3pPr>
            <a:lvl4pPr marL="1600200" indent="-228600" defTabSz="3908425" eaLnBrk="0" hangingPunct="0">
              <a:defRPr kumimoji="1" sz="1600" b="1">
                <a:solidFill>
                  <a:schemeClr val="tx1"/>
                </a:solidFill>
                <a:latin typeface="Times New Roman" pitchFamily="18" charset="0"/>
                <a:ea typeface="新細明體" pitchFamily="18" charset="-120"/>
              </a:defRPr>
            </a:lvl4pPr>
            <a:lvl5pPr marL="2057400" indent="-228600" defTabSz="3908425" eaLnBrk="0" hangingPunct="0">
              <a:defRPr kumimoji="1" sz="1600" b="1">
                <a:solidFill>
                  <a:schemeClr val="tx1"/>
                </a:solidFill>
                <a:latin typeface="Times New Roman" pitchFamily="18" charset="0"/>
                <a:ea typeface="新細明體" pitchFamily="18" charset="-120"/>
              </a:defRPr>
            </a:lvl5pPr>
            <a:lvl6pPr marL="2514600" indent="-228600" defTabSz="3908425" eaLnBrk="0" fontAlgn="base" hangingPunct="0">
              <a:spcBef>
                <a:spcPct val="0"/>
              </a:spcBef>
              <a:spcAft>
                <a:spcPct val="0"/>
              </a:spcAft>
              <a:defRPr kumimoji="1" sz="1600" b="1">
                <a:solidFill>
                  <a:schemeClr val="tx1"/>
                </a:solidFill>
                <a:latin typeface="Times New Roman" pitchFamily="18" charset="0"/>
                <a:ea typeface="新細明體" pitchFamily="18" charset="-120"/>
              </a:defRPr>
            </a:lvl6pPr>
            <a:lvl7pPr marL="2971800" indent="-228600" defTabSz="3908425" eaLnBrk="0" fontAlgn="base" hangingPunct="0">
              <a:spcBef>
                <a:spcPct val="0"/>
              </a:spcBef>
              <a:spcAft>
                <a:spcPct val="0"/>
              </a:spcAft>
              <a:defRPr kumimoji="1" sz="1600" b="1">
                <a:solidFill>
                  <a:schemeClr val="tx1"/>
                </a:solidFill>
                <a:latin typeface="Times New Roman" pitchFamily="18" charset="0"/>
                <a:ea typeface="新細明體" pitchFamily="18" charset="-120"/>
              </a:defRPr>
            </a:lvl7pPr>
            <a:lvl8pPr marL="3429000" indent="-228600" defTabSz="3908425" eaLnBrk="0" fontAlgn="base" hangingPunct="0">
              <a:spcBef>
                <a:spcPct val="0"/>
              </a:spcBef>
              <a:spcAft>
                <a:spcPct val="0"/>
              </a:spcAft>
              <a:defRPr kumimoji="1" sz="1600" b="1">
                <a:solidFill>
                  <a:schemeClr val="tx1"/>
                </a:solidFill>
                <a:latin typeface="Times New Roman" pitchFamily="18" charset="0"/>
                <a:ea typeface="新細明體" pitchFamily="18" charset="-120"/>
              </a:defRPr>
            </a:lvl8pPr>
            <a:lvl9pPr marL="3886200" indent="-228600" defTabSz="3908425" eaLnBrk="0" fontAlgn="base" hangingPunct="0">
              <a:spcBef>
                <a:spcPct val="0"/>
              </a:spcBef>
              <a:spcAft>
                <a:spcPct val="0"/>
              </a:spcAft>
              <a:defRPr kumimoji="1" sz="1600" b="1">
                <a:solidFill>
                  <a:schemeClr val="tx1"/>
                </a:solidFill>
                <a:latin typeface="Times New Roman" pitchFamily="18" charset="0"/>
                <a:ea typeface="新細明體" pitchFamily="18" charset="-120"/>
              </a:defRPr>
            </a:lvl9pPr>
          </a:lstStyle>
          <a:p>
            <a:pPr algn="ctr"/>
            <a:r>
              <a:rPr lang="en-US" altLang="zh-TW" sz="4800" dirty="0" smtClean="0">
                <a:latin typeface="Arial" panose="020B0604020202020204" pitchFamily="34" charset="0"/>
                <a:ea typeface="Arial Unicode MS" panose="020B0604020202020204" pitchFamily="34" charset="-120"/>
                <a:cs typeface="Arial" panose="020B0604020202020204" pitchFamily="34" charset="0"/>
              </a:rPr>
              <a:t>Jian-Lin Zeng</a:t>
            </a:r>
            <a:r>
              <a:rPr lang="en-US" altLang="zh-TW" sz="4800" baseline="30000" dirty="0" smtClean="0">
                <a:latin typeface="Arial" panose="020B0604020202020204" pitchFamily="34" charset="0"/>
                <a:ea typeface="Arial Unicode MS" panose="020B0604020202020204" pitchFamily="34" charset="-120"/>
                <a:cs typeface="Arial" panose="020B0604020202020204" pitchFamily="34" charset="0"/>
              </a:rPr>
              <a:t>1</a:t>
            </a:r>
            <a:r>
              <a:rPr lang="en-US" altLang="zh-TW" sz="6000" dirty="0" smtClean="0">
                <a:latin typeface="Arial" panose="020B0604020202020204" pitchFamily="34" charset="0"/>
                <a:ea typeface="Arial Unicode MS" panose="020B0604020202020204" pitchFamily="34" charset="-120"/>
                <a:cs typeface="Arial" panose="020B0604020202020204" pitchFamily="34" charset="0"/>
              </a:rPr>
              <a:t>, </a:t>
            </a:r>
            <a:r>
              <a:rPr lang="en-US" altLang="zh-TW" sz="4800" dirty="0" smtClean="0">
                <a:latin typeface="Arial" panose="020B0604020202020204" pitchFamily="34" charset="0"/>
                <a:ea typeface="Arial Unicode MS" panose="020B0604020202020204" pitchFamily="34" charset="-120"/>
                <a:cs typeface="Arial" panose="020B0604020202020204" pitchFamily="34" charset="0"/>
              </a:rPr>
              <a:t>Tsung-Yi </a:t>
            </a:r>
            <a:r>
              <a:rPr lang="en-US" altLang="zh-TW" sz="4800" dirty="0">
                <a:latin typeface="Arial" panose="020B0604020202020204" pitchFamily="34" charset="0"/>
                <a:ea typeface="Arial Unicode MS" panose="020B0604020202020204" pitchFamily="34" charset="-120"/>
                <a:cs typeface="Arial" panose="020B0604020202020204" pitchFamily="34" charset="0"/>
              </a:rPr>
              <a:t>Wu </a:t>
            </a:r>
            <a:r>
              <a:rPr lang="en-US" altLang="zh-TW" sz="4800" baseline="30000" dirty="0" smtClean="0">
                <a:latin typeface="Arial" panose="020B0604020202020204" pitchFamily="34" charset="0"/>
                <a:ea typeface="Arial Unicode MS" panose="020B0604020202020204" pitchFamily="34" charset="-120"/>
                <a:cs typeface="Arial" panose="020B0604020202020204" pitchFamily="34" charset="0"/>
              </a:rPr>
              <a:t>2 </a:t>
            </a:r>
            <a:r>
              <a:rPr lang="en-US" altLang="zh-TW" sz="4800" dirty="0" smtClean="0">
                <a:latin typeface="Arial" panose="020B0604020202020204" pitchFamily="34" charset="0"/>
                <a:ea typeface="Arial Unicode MS" panose="020B0604020202020204" pitchFamily="34" charset="-120"/>
                <a:cs typeface="Arial" panose="020B0604020202020204" pitchFamily="34" charset="0"/>
              </a:rPr>
              <a:t>and Ching-Hwa </a:t>
            </a:r>
            <a:r>
              <a:rPr lang="en-US" altLang="zh-TW" sz="4800" dirty="0">
                <a:latin typeface="Arial" panose="020B0604020202020204" pitchFamily="34" charset="0"/>
                <a:ea typeface="Arial Unicode MS" panose="020B0604020202020204" pitchFamily="34" charset="-120"/>
                <a:cs typeface="Arial" panose="020B0604020202020204" pitchFamily="34" charset="0"/>
              </a:rPr>
              <a:t>Cheng</a:t>
            </a:r>
            <a:r>
              <a:rPr lang="en-US" altLang="zh-TW" sz="4800" baseline="30000" dirty="0">
                <a:latin typeface="Arial" panose="020B0604020202020204" pitchFamily="34" charset="0"/>
                <a:ea typeface="Arial Unicode MS" panose="020B0604020202020204" pitchFamily="34" charset="-120"/>
                <a:cs typeface="Arial" panose="020B0604020202020204" pitchFamily="34" charset="0"/>
              </a:rPr>
              <a:t>1</a:t>
            </a:r>
            <a:r>
              <a:rPr lang="en-US" altLang="zh-TW" sz="4800" dirty="0">
                <a:latin typeface="Arial" panose="020B0604020202020204" pitchFamily="34" charset="0"/>
                <a:ea typeface="Arial Unicode MS" panose="020B0604020202020204" pitchFamily="34" charset="-120"/>
                <a:cs typeface="Arial" panose="020B0604020202020204" pitchFamily="34" charset="0"/>
              </a:rPr>
              <a:t> </a:t>
            </a:r>
            <a:r>
              <a:rPr lang="en-US" altLang="zh-TW" sz="3200" dirty="0" smtClean="0">
                <a:latin typeface="Arial" panose="020B0604020202020204" pitchFamily="34" charset="0"/>
                <a:ea typeface="Arial Unicode MS" panose="020B0604020202020204" pitchFamily="34" charset="-120"/>
                <a:cs typeface="Arial" panose="020B0604020202020204" pitchFamily="34" charset="0"/>
              </a:rPr>
              <a:t>(chengch@fcu.edu.tw)</a:t>
            </a:r>
          </a:p>
          <a:p>
            <a:pPr algn="ctr"/>
            <a:r>
              <a:rPr lang="en-US" altLang="zh-TW" sz="4800" b="0" baseline="30000" dirty="0" smtClean="0">
                <a:latin typeface="Arial" panose="020B0604020202020204" pitchFamily="34" charset="0"/>
                <a:ea typeface="Arial Unicode MS" panose="020B0604020202020204" pitchFamily="34" charset="-120"/>
                <a:cs typeface="Arial" panose="020B0604020202020204" pitchFamily="34" charset="0"/>
              </a:rPr>
              <a:t>1</a:t>
            </a:r>
            <a:r>
              <a:rPr lang="en-US" altLang="zh-TW" sz="4800" b="0" dirty="0" smtClean="0">
                <a:latin typeface="Arial" panose="020B0604020202020204" pitchFamily="34" charset="0"/>
                <a:ea typeface="Arial Unicode MS" panose="020B0604020202020204" pitchFamily="34" charset="-120"/>
                <a:cs typeface="Arial" panose="020B0604020202020204" pitchFamily="34" charset="0"/>
              </a:rPr>
              <a:t>Dept</a:t>
            </a:r>
            <a:r>
              <a:rPr lang="en-US" altLang="zh-TW" sz="4800" b="0" dirty="0">
                <a:latin typeface="Arial" panose="020B0604020202020204" pitchFamily="34" charset="0"/>
                <a:ea typeface="Arial Unicode MS" panose="020B0604020202020204" pitchFamily="34" charset="-120"/>
                <a:cs typeface="Arial" panose="020B0604020202020204" pitchFamily="34" charset="0"/>
              </a:rPr>
              <a:t>. of Electronics Engineering, Feng Chia </a:t>
            </a:r>
            <a:r>
              <a:rPr lang="en-US" altLang="zh-TW" sz="4800" b="0" dirty="0" smtClean="0">
                <a:latin typeface="Arial" panose="020B0604020202020204" pitchFamily="34" charset="0"/>
                <a:ea typeface="Arial Unicode MS" panose="020B0604020202020204" pitchFamily="34" charset="-120"/>
                <a:cs typeface="Arial" panose="020B0604020202020204" pitchFamily="34" charset="0"/>
              </a:rPr>
              <a:t>University </a:t>
            </a:r>
            <a:endParaRPr lang="en-US" altLang="zh-TW" sz="4800" b="0" dirty="0">
              <a:latin typeface="Arial" panose="020B0604020202020204" pitchFamily="34" charset="0"/>
              <a:ea typeface="Arial Unicode MS" panose="020B0604020202020204" pitchFamily="34" charset="-120"/>
              <a:cs typeface="Arial" panose="020B0604020202020204" pitchFamily="34" charset="0"/>
            </a:endParaRPr>
          </a:p>
          <a:p>
            <a:pPr algn="ctr"/>
            <a:r>
              <a:rPr lang="en-US" altLang="zh-TW" sz="4800" b="0" baseline="30000" dirty="0">
                <a:latin typeface="Arial" panose="020B0604020202020204" pitchFamily="34" charset="0"/>
                <a:ea typeface="Arial Unicode MS" panose="020B0604020202020204" pitchFamily="34" charset="-120"/>
                <a:cs typeface="Arial" panose="020B0604020202020204" pitchFamily="34" charset="0"/>
              </a:rPr>
              <a:t>2</a:t>
            </a:r>
            <a:r>
              <a:rPr lang="en-US" altLang="zh-TW" sz="4800" b="0" dirty="0">
                <a:latin typeface="Arial" panose="020B0604020202020204" pitchFamily="34" charset="0"/>
                <a:ea typeface="Arial Unicode MS" panose="020B0604020202020204" pitchFamily="34" charset="-120"/>
                <a:cs typeface="Arial" panose="020B0604020202020204" pitchFamily="34" charset="0"/>
              </a:rPr>
              <a:t>Dept. of Electronics Engineering, National Changhua University of Education </a:t>
            </a:r>
            <a:endParaRPr lang="zh-TW" altLang="zh-TW" sz="4800" b="0" dirty="0">
              <a:latin typeface="Arial" panose="020B0604020202020204" pitchFamily="34" charset="0"/>
              <a:ea typeface="Arial Unicode MS" panose="020B0604020202020204" pitchFamily="34" charset="-120"/>
              <a:cs typeface="Arial" panose="020B0604020202020204" pitchFamily="34" charset="0"/>
            </a:endParaRPr>
          </a:p>
        </p:txBody>
      </p:sp>
      <p:sp>
        <p:nvSpPr>
          <p:cNvPr id="2061" name="文字方塊 116"/>
          <p:cNvSpPr txBox="1">
            <a:spLocks noChangeArrowheads="1"/>
          </p:cNvSpPr>
          <p:nvPr/>
        </p:nvSpPr>
        <p:spPr bwMode="auto">
          <a:xfrm>
            <a:off x="555758" y="6907504"/>
            <a:ext cx="318317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600" b="1">
                <a:solidFill>
                  <a:schemeClr val="tx1"/>
                </a:solidFill>
                <a:latin typeface="Times New Roman" pitchFamily="18" charset="0"/>
                <a:ea typeface="新細明體" pitchFamily="18" charset="-120"/>
              </a:defRPr>
            </a:lvl1pPr>
            <a:lvl2pPr marL="742950" indent="-285750" eaLnBrk="0" hangingPunct="0">
              <a:defRPr kumimoji="1" sz="1600" b="1">
                <a:solidFill>
                  <a:schemeClr val="tx1"/>
                </a:solidFill>
                <a:latin typeface="Times New Roman" pitchFamily="18" charset="0"/>
                <a:ea typeface="新細明體" pitchFamily="18" charset="-120"/>
              </a:defRPr>
            </a:lvl2pPr>
            <a:lvl3pPr marL="1143000" indent="-228600" eaLnBrk="0" hangingPunct="0">
              <a:defRPr kumimoji="1" sz="1600" b="1">
                <a:solidFill>
                  <a:schemeClr val="tx1"/>
                </a:solidFill>
                <a:latin typeface="Times New Roman" pitchFamily="18" charset="0"/>
                <a:ea typeface="新細明體" pitchFamily="18" charset="-120"/>
              </a:defRPr>
            </a:lvl3pPr>
            <a:lvl4pPr marL="1600200" indent="-228600" eaLnBrk="0" hangingPunct="0">
              <a:defRPr kumimoji="1" sz="1600" b="1">
                <a:solidFill>
                  <a:schemeClr val="tx1"/>
                </a:solidFill>
                <a:latin typeface="Times New Roman" pitchFamily="18" charset="0"/>
                <a:ea typeface="新細明體" pitchFamily="18" charset="-120"/>
              </a:defRPr>
            </a:lvl4pPr>
            <a:lvl5pPr marL="2057400" indent="-228600" eaLnBrk="0" hangingPunct="0">
              <a:defRPr kumimoji="1" sz="1600" b="1">
                <a:solidFill>
                  <a:schemeClr val="tx1"/>
                </a:solidFill>
                <a:latin typeface="Times New Roman" pitchFamily="18" charset="0"/>
                <a:ea typeface="新細明體" pitchFamily="18" charset="-120"/>
              </a:defRPr>
            </a:lvl5pPr>
            <a:lvl6pPr marL="2514600" indent="-228600" eaLnBrk="0" fontAlgn="base" hangingPunct="0">
              <a:spcBef>
                <a:spcPct val="0"/>
              </a:spcBef>
              <a:spcAft>
                <a:spcPct val="0"/>
              </a:spcAft>
              <a:defRPr kumimoji="1" sz="1600" b="1">
                <a:solidFill>
                  <a:schemeClr val="tx1"/>
                </a:solidFill>
                <a:latin typeface="Times New Roman" pitchFamily="18" charset="0"/>
                <a:ea typeface="新細明體" pitchFamily="18" charset="-120"/>
              </a:defRPr>
            </a:lvl6pPr>
            <a:lvl7pPr marL="2971800" indent="-228600" eaLnBrk="0" fontAlgn="base" hangingPunct="0">
              <a:spcBef>
                <a:spcPct val="0"/>
              </a:spcBef>
              <a:spcAft>
                <a:spcPct val="0"/>
              </a:spcAft>
              <a:defRPr kumimoji="1" sz="1600" b="1">
                <a:solidFill>
                  <a:schemeClr val="tx1"/>
                </a:solidFill>
                <a:latin typeface="Times New Roman" pitchFamily="18" charset="0"/>
                <a:ea typeface="新細明體" pitchFamily="18" charset="-120"/>
              </a:defRPr>
            </a:lvl7pPr>
            <a:lvl8pPr marL="3429000" indent="-228600" eaLnBrk="0" fontAlgn="base" hangingPunct="0">
              <a:spcBef>
                <a:spcPct val="0"/>
              </a:spcBef>
              <a:spcAft>
                <a:spcPct val="0"/>
              </a:spcAft>
              <a:defRPr kumimoji="1" sz="1600" b="1">
                <a:solidFill>
                  <a:schemeClr val="tx1"/>
                </a:solidFill>
                <a:latin typeface="Times New Roman" pitchFamily="18" charset="0"/>
                <a:ea typeface="新細明體" pitchFamily="18" charset="-120"/>
              </a:defRPr>
            </a:lvl8pPr>
            <a:lvl9pPr marL="3886200" indent="-228600" eaLnBrk="0" fontAlgn="base" hangingPunct="0">
              <a:spcBef>
                <a:spcPct val="0"/>
              </a:spcBef>
              <a:spcAft>
                <a:spcPct val="0"/>
              </a:spcAft>
              <a:defRPr kumimoji="1" sz="1600" b="1">
                <a:solidFill>
                  <a:schemeClr val="tx1"/>
                </a:solidFill>
                <a:latin typeface="Times New Roman" pitchFamily="18" charset="0"/>
                <a:ea typeface="新細明體" pitchFamily="18" charset="-120"/>
              </a:defRPr>
            </a:lvl9pPr>
          </a:lstStyle>
          <a:p>
            <a:pPr algn="just"/>
            <a:r>
              <a:rPr lang="en-US" altLang="zh-TW" sz="2800" b="0" dirty="0"/>
              <a:t>In this paper, a low-power motion estimation chip is proposed for a wireless panoramic endoscope system. This design consists of the motion estimation system and is implemented by a Hierarchy </a:t>
            </a:r>
            <a:r>
              <a:rPr lang="en-US" altLang="zh-TW" sz="2800" b="0" dirty="0" smtClean="0"/>
              <a:t>Dual-</a:t>
            </a:r>
            <a:r>
              <a:rPr lang="en-US" altLang="zh-TW" sz="2800" b="0" dirty="0" err="1" smtClean="0"/>
              <a:t>Vdd</a:t>
            </a:r>
            <a:r>
              <a:rPr lang="en-US" altLang="zh-TW" sz="2800" b="0" dirty="0" smtClean="0"/>
              <a:t> </a:t>
            </a:r>
            <a:r>
              <a:rPr lang="en-US" altLang="zh-TW" sz="2800" b="0" dirty="0"/>
              <a:t>design technique. There are two parts to the architecture of the motion estimation chip. The first part is the one-dimensional processing element array for calculating the absolute differences. The second part is the adder tree that is used for computing the sum of the absolute differences. On the proposed Hierarchy Dual-</a:t>
            </a:r>
            <a:r>
              <a:rPr lang="en-US" altLang="zh-TW" sz="2800" b="0" dirty="0" err="1"/>
              <a:t>Vdd</a:t>
            </a:r>
            <a:r>
              <a:rPr lang="en-US" altLang="zh-TW" sz="2800" b="0" dirty="0"/>
              <a:t> technique, the circuit was separated into three voltage domains by using clustered voltage scaling. The high voltage maintains the performance of the circuit and the low voltage reduces the power consumption. The effective technique is decreasing the power consumption without reducing the performance of the chip. From the full-function chip’s measurements, the dual voltage core can reduce the power consumption by 20%~30% in different clock frequencies. </a:t>
            </a:r>
            <a:endParaRPr lang="en-US" altLang="zh-TW" sz="2800" b="0" dirty="0" smtClean="0"/>
          </a:p>
        </p:txBody>
      </p:sp>
      <p:graphicFrame>
        <p:nvGraphicFramePr>
          <p:cNvPr id="13" name="物件 12"/>
          <p:cNvGraphicFramePr>
            <a:graphicFrameLocks noChangeAspect="1"/>
          </p:cNvGraphicFramePr>
          <p:nvPr>
            <p:extLst>
              <p:ext uri="{D42A27DB-BD31-4B8C-83A1-F6EECF244321}">
                <p14:modId xmlns:p14="http://schemas.microsoft.com/office/powerpoint/2010/main" val="4062740367"/>
              </p:ext>
            </p:extLst>
          </p:nvPr>
        </p:nvGraphicFramePr>
        <p:xfrm>
          <a:off x="11549189" y="10068328"/>
          <a:ext cx="5114522" cy="2949540"/>
        </p:xfrm>
        <a:graphic>
          <a:graphicData uri="http://schemas.openxmlformats.org/presentationml/2006/ole">
            <mc:AlternateContent xmlns:mc="http://schemas.openxmlformats.org/markup-compatibility/2006">
              <mc:Choice xmlns:v="urn:schemas-microsoft-com:vml" Requires="v">
                <p:oleObj spid="_x0000_s3665" r:id="rId4" imgW="7020377" imgH="4042505" progId="Visio.Drawing.11">
                  <p:embed/>
                </p:oleObj>
              </mc:Choice>
              <mc:Fallback>
                <p:oleObj r:id="rId4" imgW="7020377" imgH="4042505" progId="Visio.Drawing.11">
                  <p:embed/>
                  <p:pic>
                    <p:nvPicPr>
                      <p:cNvPr id="0" name="Object 6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49189" y="10068328"/>
                        <a:ext cx="5114522" cy="2949540"/>
                      </a:xfrm>
                      <a:prstGeom prst="rect">
                        <a:avLst/>
                      </a:prstGeom>
                      <a:noFill/>
                    </p:spPr>
                  </p:pic>
                </p:oleObj>
              </mc:Fallback>
            </mc:AlternateContent>
          </a:graphicData>
        </a:graphic>
      </p:graphicFrame>
      <p:graphicFrame>
        <p:nvGraphicFramePr>
          <p:cNvPr id="17" name="物件 16"/>
          <p:cNvGraphicFramePr>
            <a:graphicFrameLocks noChangeAspect="1"/>
          </p:cNvGraphicFramePr>
          <p:nvPr>
            <p:extLst>
              <p:ext uri="{D42A27DB-BD31-4B8C-83A1-F6EECF244321}">
                <p14:modId xmlns:p14="http://schemas.microsoft.com/office/powerpoint/2010/main" val="1436851978"/>
              </p:ext>
            </p:extLst>
          </p:nvPr>
        </p:nvGraphicFramePr>
        <p:xfrm>
          <a:off x="11391345" y="13559467"/>
          <a:ext cx="5349274" cy="2051474"/>
        </p:xfrm>
        <a:graphic>
          <a:graphicData uri="http://schemas.openxmlformats.org/presentationml/2006/ole">
            <mc:AlternateContent xmlns:mc="http://schemas.openxmlformats.org/markup-compatibility/2006">
              <mc:Choice xmlns:v="urn:schemas-microsoft-com:vml" Requires="v">
                <p:oleObj spid="_x0000_s3666" r:id="rId6" imgW="4615077" imgH="1771221" progId="Visio.Drawing.11">
                  <p:embed/>
                </p:oleObj>
              </mc:Choice>
              <mc:Fallback>
                <p:oleObj r:id="rId6" imgW="4615077" imgH="1771221" progId="Visio.Drawing.11">
                  <p:embed/>
                  <p:pic>
                    <p:nvPicPr>
                      <p:cNvPr id="0" name="Object 67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391345" y="13559467"/>
                        <a:ext cx="5349274" cy="2051474"/>
                      </a:xfrm>
                      <a:prstGeom prst="rect">
                        <a:avLst/>
                      </a:prstGeom>
                      <a:noFill/>
                      <a:extLst/>
                    </p:spPr>
                  </p:pic>
                </p:oleObj>
              </mc:Fallback>
            </mc:AlternateContent>
          </a:graphicData>
        </a:graphic>
      </p:graphicFrame>
      <p:sp>
        <p:nvSpPr>
          <p:cNvPr id="290" name="文字方塊 289"/>
          <p:cNvSpPr txBox="1"/>
          <p:nvPr/>
        </p:nvSpPr>
        <p:spPr>
          <a:xfrm>
            <a:off x="355333" y="10705446"/>
            <a:ext cx="10177119" cy="8279190"/>
          </a:xfrm>
          <a:prstGeom prst="rect">
            <a:avLst/>
          </a:prstGeom>
          <a:noFill/>
        </p:spPr>
        <p:txBody>
          <a:bodyPr wrap="square" rtlCol="0">
            <a:spAutoFit/>
          </a:bodyPr>
          <a:lstStyle/>
          <a:p>
            <a:pPr algn="just"/>
            <a:r>
              <a:rPr lang="en-US" altLang="zh-TW" sz="2800" b="0" dirty="0"/>
              <a:t>Medical care advancement has enhanced the level of technology, especially in minimally invasive surgery. Fig. 1 shows a scene of minimally invasive surgery (MIS) [1]. MIS prefer their patient’s surgical wounds to be smaller, and patient feels more comfortable after surgery. However, the MIS surgeon’s visualization is limited as use single-lenses endoscope. Meanwhile, the inconvenient vision angle due to improper VGA screen’s locations. This shortcoming can be improved if surgical vision area can be expanded and free. Hence, this research proposed VGA display system is wirelessly and can be portable closed to patient’s body. The surgeon’s vision then can be naturally follow up their hand’s operations. A wireless panoramic endoscope (WPE) system was developed to be applied in MIS as shown in Fig. 2. The WPE has two lenses, as without video and power cables, the VGA screen is easily movable to a convenient vision location. However, the battery usage duration becomes a major challenge of the WPE as long-time examination requirement. The other issue of WPE’s temperature needs to be well controlled as closed to patient’s organs. Hence, WPE requires low power consumption. </a:t>
            </a:r>
            <a:endParaRPr lang="zh-TW" altLang="en-US" sz="2800" b="0" dirty="0"/>
          </a:p>
        </p:txBody>
      </p:sp>
      <p:sp>
        <p:nvSpPr>
          <p:cNvPr id="293" name="文字方塊 268"/>
          <p:cNvSpPr txBox="1">
            <a:spLocks noChangeArrowheads="1"/>
          </p:cNvSpPr>
          <p:nvPr/>
        </p:nvSpPr>
        <p:spPr bwMode="auto">
          <a:xfrm>
            <a:off x="2662702" y="9959094"/>
            <a:ext cx="5918503" cy="76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3" rIns="91425" bIns="45713">
            <a:spAutoFit/>
          </a:bodyPr>
          <a:lstStyle>
            <a:lvl1pPr defTabSz="915988" eaLnBrk="0" hangingPunct="0">
              <a:defRPr kumimoji="1" sz="1600" b="1">
                <a:solidFill>
                  <a:schemeClr val="tx1"/>
                </a:solidFill>
                <a:latin typeface="Times New Roman" pitchFamily="18" charset="0"/>
                <a:ea typeface="新細明體" pitchFamily="18" charset="-120"/>
              </a:defRPr>
            </a:lvl1pPr>
            <a:lvl2pPr marL="742950" indent="-285750" defTabSz="915988" eaLnBrk="0" hangingPunct="0">
              <a:defRPr kumimoji="1" sz="1600" b="1">
                <a:solidFill>
                  <a:schemeClr val="tx1"/>
                </a:solidFill>
                <a:latin typeface="Times New Roman" pitchFamily="18" charset="0"/>
                <a:ea typeface="新細明體" pitchFamily="18" charset="-120"/>
              </a:defRPr>
            </a:lvl2pPr>
            <a:lvl3pPr marL="1143000" indent="-228600" defTabSz="915988" eaLnBrk="0" hangingPunct="0">
              <a:defRPr kumimoji="1" sz="1600" b="1">
                <a:solidFill>
                  <a:schemeClr val="tx1"/>
                </a:solidFill>
                <a:latin typeface="Times New Roman" pitchFamily="18" charset="0"/>
                <a:ea typeface="新細明體" pitchFamily="18" charset="-120"/>
              </a:defRPr>
            </a:lvl3pPr>
            <a:lvl4pPr marL="1600200" indent="-228600" defTabSz="915988" eaLnBrk="0" hangingPunct="0">
              <a:defRPr kumimoji="1" sz="1600" b="1">
                <a:solidFill>
                  <a:schemeClr val="tx1"/>
                </a:solidFill>
                <a:latin typeface="Times New Roman" pitchFamily="18" charset="0"/>
                <a:ea typeface="新細明體" pitchFamily="18" charset="-120"/>
              </a:defRPr>
            </a:lvl4pPr>
            <a:lvl5pPr marL="2057400" indent="-228600" defTabSz="915988" eaLnBrk="0" hangingPunct="0">
              <a:defRPr kumimoji="1" sz="1600" b="1">
                <a:solidFill>
                  <a:schemeClr val="tx1"/>
                </a:solidFill>
                <a:latin typeface="Times New Roman" pitchFamily="18" charset="0"/>
                <a:ea typeface="新細明體" pitchFamily="18" charset="-120"/>
              </a:defRPr>
            </a:lvl5pPr>
            <a:lvl6pPr marL="25146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6pPr>
            <a:lvl7pPr marL="29718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7pPr>
            <a:lvl8pPr marL="34290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8pPr>
            <a:lvl9pPr marL="38862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9pPr>
          </a:lstStyle>
          <a:p>
            <a:pPr algn="ctr" eaLnBrk="1" hangingPunct="1"/>
            <a:r>
              <a:rPr lang="en-US" altLang="zh-TW" sz="4400" i="1" dirty="0" smtClean="0">
                <a:latin typeface="Arial" panose="020B0604020202020204" pitchFamily="34" charset="0"/>
                <a:ea typeface="標楷體" pitchFamily="65" charset="-120"/>
                <a:cs typeface="Arial" panose="020B0604020202020204" pitchFamily="34" charset="0"/>
              </a:rPr>
              <a:t>Introduction </a:t>
            </a:r>
            <a:endParaRPr lang="en-US" altLang="zh-TW" sz="4400" i="1" dirty="0">
              <a:latin typeface="Arial" panose="020B0604020202020204" pitchFamily="34" charset="0"/>
              <a:ea typeface="標楷體" pitchFamily="65" charset="-120"/>
              <a:cs typeface="Arial" panose="020B0604020202020204" pitchFamily="34" charset="0"/>
            </a:endParaRPr>
          </a:p>
        </p:txBody>
      </p:sp>
      <p:sp>
        <p:nvSpPr>
          <p:cNvPr id="283" name="文字方塊 228"/>
          <p:cNvSpPr txBox="1">
            <a:spLocks noChangeArrowheads="1"/>
          </p:cNvSpPr>
          <p:nvPr/>
        </p:nvSpPr>
        <p:spPr bwMode="auto">
          <a:xfrm>
            <a:off x="572130" y="38083431"/>
            <a:ext cx="9925569"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600" b="1">
                <a:solidFill>
                  <a:schemeClr val="tx1"/>
                </a:solidFill>
                <a:latin typeface="Times New Roman" pitchFamily="18" charset="0"/>
                <a:ea typeface="新細明體" pitchFamily="18" charset="-120"/>
              </a:defRPr>
            </a:lvl1pPr>
            <a:lvl2pPr marL="742950" indent="-285750" eaLnBrk="0" hangingPunct="0">
              <a:defRPr kumimoji="1" sz="1600" b="1">
                <a:solidFill>
                  <a:schemeClr val="tx1"/>
                </a:solidFill>
                <a:latin typeface="Times New Roman" pitchFamily="18" charset="0"/>
                <a:ea typeface="新細明體" pitchFamily="18" charset="-120"/>
              </a:defRPr>
            </a:lvl2pPr>
            <a:lvl3pPr marL="1143000" indent="-228600" eaLnBrk="0" hangingPunct="0">
              <a:defRPr kumimoji="1" sz="1600" b="1">
                <a:solidFill>
                  <a:schemeClr val="tx1"/>
                </a:solidFill>
                <a:latin typeface="Times New Roman" pitchFamily="18" charset="0"/>
                <a:ea typeface="新細明體" pitchFamily="18" charset="-120"/>
              </a:defRPr>
            </a:lvl3pPr>
            <a:lvl4pPr marL="1600200" indent="-228600" eaLnBrk="0" hangingPunct="0">
              <a:defRPr kumimoji="1" sz="1600" b="1">
                <a:solidFill>
                  <a:schemeClr val="tx1"/>
                </a:solidFill>
                <a:latin typeface="Times New Roman" pitchFamily="18" charset="0"/>
                <a:ea typeface="新細明體" pitchFamily="18" charset="-120"/>
              </a:defRPr>
            </a:lvl4pPr>
            <a:lvl5pPr marL="2057400" indent="-228600" eaLnBrk="0" hangingPunct="0">
              <a:defRPr kumimoji="1" sz="1600" b="1">
                <a:solidFill>
                  <a:schemeClr val="tx1"/>
                </a:solidFill>
                <a:latin typeface="Times New Roman" pitchFamily="18" charset="0"/>
                <a:ea typeface="新細明體" pitchFamily="18" charset="-120"/>
              </a:defRPr>
            </a:lvl5pPr>
            <a:lvl6pPr marL="2514600" indent="-228600" eaLnBrk="0" fontAlgn="base" hangingPunct="0">
              <a:spcBef>
                <a:spcPct val="0"/>
              </a:spcBef>
              <a:spcAft>
                <a:spcPct val="0"/>
              </a:spcAft>
              <a:defRPr kumimoji="1" sz="1600" b="1">
                <a:solidFill>
                  <a:schemeClr val="tx1"/>
                </a:solidFill>
                <a:latin typeface="Times New Roman" pitchFamily="18" charset="0"/>
                <a:ea typeface="新細明體" pitchFamily="18" charset="-120"/>
              </a:defRPr>
            </a:lvl6pPr>
            <a:lvl7pPr marL="2971800" indent="-228600" eaLnBrk="0" fontAlgn="base" hangingPunct="0">
              <a:spcBef>
                <a:spcPct val="0"/>
              </a:spcBef>
              <a:spcAft>
                <a:spcPct val="0"/>
              </a:spcAft>
              <a:defRPr kumimoji="1" sz="1600" b="1">
                <a:solidFill>
                  <a:schemeClr val="tx1"/>
                </a:solidFill>
                <a:latin typeface="Times New Roman" pitchFamily="18" charset="0"/>
                <a:ea typeface="新細明體" pitchFamily="18" charset="-120"/>
              </a:defRPr>
            </a:lvl7pPr>
            <a:lvl8pPr marL="3429000" indent="-228600" eaLnBrk="0" fontAlgn="base" hangingPunct="0">
              <a:spcBef>
                <a:spcPct val="0"/>
              </a:spcBef>
              <a:spcAft>
                <a:spcPct val="0"/>
              </a:spcAft>
              <a:defRPr kumimoji="1" sz="1600" b="1">
                <a:solidFill>
                  <a:schemeClr val="tx1"/>
                </a:solidFill>
                <a:latin typeface="Times New Roman" pitchFamily="18" charset="0"/>
                <a:ea typeface="新細明體" pitchFamily="18" charset="-120"/>
              </a:defRPr>
            </a:lvl8pPr>
            <a:lvl9pPr marL="3886200" indent="-228600" eaLnBrk="0" fontAlgn="base" hangingPunct="0">
              <a:spcBef>
                <a:spcPct val="0"/>
              </a:spcBef>
              <a:spcAft>
                <a:spcPct val="0"/>
              </a:spcAft>
              <a:defRPr kumimoji="1" sz="1600" b="1">
                <a:solidFill>
                  <a:schemeClr val="tx1"/>
                </a:solidFill>
                <a:latin typeface="Times New Roman" pitchFamily="18" charset="0"/>
                <a:ea typeface="新細明體" pitchFamily="18" charset="-120"/>
              </a:defRPr>
            </a:lvl9pPr>
          </a:lstStyle>
          <a:p>
            <a:pPr algn="just"/>
            <a:r>
              <a:rPr lang="en-US" altLang="zh-TW" sz="2800" b="0" dirty="0"/>
              <a:t>We propose a hardware design for the motion estimation used in video compression applications. the WPE power consumption can be </a:t>
            </a:r>
            <a:r>
              <a:rPr lang="en-US" altLang="zh-TW" sz="2800" b="0" dirty="0" smtClean="0"/>
              <a:t>well deduced </a:t>
            </a:r>
            <a:r>
              <a:rPr lang="en-US" altLang="zh-TW" sz="2800" b="0" dirty="0"/>
              <a:t>for designing a low-power </a:t>
            </a:r>
            <a:r>
              <a:rPr lang="en-US" altLang="zh-TW" sz="2800" b="0" dirty="0" smtClean="0"/>
              <a:t>ME.</a:t>
            </a:r>
            <a:r>
              <a:rPr lang="zh-TW" altLang="en-US" sz="2800" b="0" dirty="0" smtClean="0"/>
              <a:t> </a:t>
            </a:r>
            <a:r>
              <a:rPr lang="en-US" altLang="zh-TW" sz="2800" b="0" dirty="0"/>
              <a:t>The design architecture has a conventional adder tree or a </a:t>
            </a:r>
            <a:r>
              <a:rPr lang="en-US" altLang="zh-TW" sz="2800" b="0" dirty="0" smtClean="0"/>
              <a:t>Divide-and-Conquer </a:t>
            </a:r>
            <a:r>
              <a:rPr lang="en-US" altLang="zh-TW" sz="2800" b="0" dirty="0"/>
              <a:t>adder tree that is used to compute the sum of </a:t>
            </a:r>
            <a:r>
              <a:rPr lang="en-US" altLang="zh-TW" sz="2800" b="0" dirty="0" smtClean="0"/>
              <a:t>absolute</a:t>
            </a:r>
            <a:r>
              <a:rPr lang="zh-TW" altLang="en-US" sz="2800" b="0" dirty="0" smtClean="0"/>
              <a:t> </a:t>
            </a:r>
            <a:r>
              <a:rPr lang="en-US" altLang="zh-TW" sz="2800" b="0" dirty="0" smtClean="0"/>
              <a:t>difference </a:t>
            </a:r>
            <a:r>
              <a:rPr lang="en-US" altLang="zh-TW" sz="2800" b="0" dirty="0"/>
              <a:t>(SAD). Because a Divide-and-Conquer adder tree </a:t>
            </a:r>
            <a:r>
              <a:rPr lang="en-US" altLang="zh-TW" sz="2800" b="0" dirty="0" smtClean="0"/>
              <a:t>can</a:t>
            </a:r>
            <a:r>
              <a:rPr lang="zh-TW" altLang="en-US" sz="2800" b="0" dirty="0" smtClean="0"/>
              <a:t> </a:t>
            </a:r>
            <a:r>
              <a:rPr lang="en-US" altLang="zh-TW" sz="2800" b="0" dirty="0" smtClean="0"/>
              <a:t>reduce </a:t>
            </a:r>
            <a:r>
              <a:rPr lang="en-US" altLang="zh-TW" sz="2800" b="0" dirty="0"/>
              <a:t>the computing time of the circuit, using it can improve </a:t>
            </a:r>
            <a:r>
              <a:rPr lang="en-US" altLang="zh-TW" sz="2800" b="0" dirty="0" smtClean="0"/>
              <a:t>the</a:t>
            </a:r>
            <a:r>
              <a:rPr lang="zh-TW" altLang="en-US" sz="2800" b="0" dirty="0" smtClean="0"/>
              <a:t> </a:t>
            </a:r>
            <a:r>
              <a:rPr lang="en-US" altLang="zh-TW" sz="2800" b="0" dirty="0" smtClean="0"/>
              <a:t>circuit </a:t>
            </a:r>
            <a:r>
              <a:rPr lang="en-US" altLang="zh-TW" sz="2800" b="0" dirty="0"/>
              <a:t>performance. The accumulator and the SAD contrast device </a:t>
            </a:r>
            <a:r>
              <a:rPr lang="en-US" altLang="zh-TW" sz="2800" b="0" dirty="0" smtClean="0"/>
              <a:t>are</a:t>
            </a:r>
            <a:r>
              <a:rPr lang="zh-TW" altLang="en-US" sz="2800" b="0" dirty="0" smtClean="0"/>
              <a:t> </a:t>
            </a:r>
            <a:r>
              <a:rPr lang="en-US" altLang="zh-TW" sz="2800" b="0" dirty="0" smtClean="0"/>
              <a:t>shown </a:t>
            </a:r>
            <a:r>
              <a:rPr lang="en-US" altLang="zh-TW" sz="2800" b="0" dirty="0"/>
              <a:t>in Fig. </a:t>
            </a:r>
            <a:r>
              <a:rPr lang="en-US" altLang="zh-TW" sz="2800" b="0" dirty="0" smtClean="0"/>
              <a:t>3, 4. </a:t>
            </a:r>
            <a:r>
              <a:rPr lang="en-US" altLang="zh-TW" sz="2800" b="0" dirty="0"/>
              <a:t>We then use the divide-and-conquer adding tree </a:t>
            </a:r>
            <a:r>
              <a:rPr lang="en-US" altLang="zh-TW" sz="2800" b="0" dirty="0" smtClean="0"/>
              <a:t>to</a:t>
            </a:r>
            <a:r>
              <a:rPr lang="zh-TW" altLang="en-US" sz="2800" b="0" dirty="0" smtClean="0"/>
              <a:t> </a:t>
            </a:r>
            <a:r>
              <a:rPr lang="en-US" altLang="zh-TW" sz="2800" b="0" dirty="0" smtClean="0"/>
              <a:t>calculate </a:t>
            </a:r>
            <a:r>
              <a:rPr lang="en-US" altLang="zh-TW" sz="2800" b="0" dirty="0"/>
              <a:t>the sum of the absolute differences obtained from </a:t>
            </a:r>
            <a:r>
              <a:rPr lang="en-US" altLang="zh-TW" sz="2800" b="0" dirty="0" smtClean="0"/>
              <a:t>the</a:t>
            </a:r>
            <a:r>
              <a:rPr lang="zh-TW" altLang="en-US" sz="2800" b="0" dirty="0" smtClean="0"/>
              <a:t> </a:t>
            </a:r>
            <a:r>
              <a:rPr lang="en-US" altLang="zh-TW" sz="2800" b="0" dirty="0" smtClean="0"/>
              <a:t>conventional </a:t>
            </a:r>
            <a:r>
              <a:rPr lang="en-US" altLang="zh-TW" sz="2800" b="0" dirty="0"/>
              <a:t>adder. In our architecture of motion estimation, there </a:t>
            </a:r>
            <a:r>
              <a:rPr lang="en-US" altLang="zh-TW" sz="2800" b="0" dirty="0" smtClean="0"/>
              <a:t>are</a:t>
            </a:r>
            <a:r>
              <a:rPr lang="zh-TW" altLang="en-US" sz="2800" b="0" dirty="0" smtClean="0"/>
              <a:t> </a:t>
            </a:r>
            <a:r>
              <a:rPr lang="en-US" altLang="zh-TW" sz="2800" b="0" dirty="0" smtClean="0"/>
              <a:t>conventional </a:t>
            </a:r>
            <a:r>
              <a:rPr lang="en-US" altLang="zh-TW" sz="2800" b="0" dirty="0"/>
              <a:t>and divide-and-conquer adders.</a:t>
            </a:r>
          </a:p>
        </p:txBody>
      </p:sp>
      <p:pic>
        <p:nvPicPr>
          <p:cNvPr id="3021" name="Picture 97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4264" y="33214986"/>
            <a:ext cx="2576409" cy="2033682"/>
          </a:xfrm>
          <a:prstGeom prst="roundRect">
            <a:avLst>
              <a:gd name="adj" fmla="val 4167"/>
            </a:avLst>
          </a:prstGeom>
          <a:solidFill>
            <a:srgbClr val="FFFFFF"/>
          </a:solidFill>
          <a:ln w="76200" cap="sq">
            <a:solidFill>
              <a:srgbClr val="292929"/>
            </a:solidFill>
            <a:miter lim="800000"/>
          </a:ln>
          <a:effectLst/>
          <a:scene3d>
            <a:camera prst="orthographicFront"/>
            <a:lightRig rig="threePt" dir="t">
              <a:rot lat="0" lon="0" rev="2700000"/>
            </a:lightRig>
          </a:scene3d>
          <a:sp3d>
            <a:bevelT h="38100"/>
            <a:contourClr>
              <a:srgbClr val="C0C0C0"/>
            </a:contourClr>
          </a:sp3d>
          <a:extLst/>
        </p:spPr>
      </p:pic>
      <p:pic>
        <p:nvPicPr>
          <p:cNvPr id="3022" name="Picture 97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09248" y="30741651"/>
            <a:ext cx="2622333" cy="2054288"/>
          </a:xfrm>
          <a:prstGeom prst="roundRect">
            <a:avLst>
              <a:gd name="adj" fmla="val 4167"/>
            </a:avLst>
          </a:prstGeom>
          <a:solidFill>
            <a:srgbClr val="FFFFFF"/>
          </a:solidFill>
          <a:ln w="76200" cap="sq">
            <a:solidFill>
              <a:srgbClr val="292929"/>
            </a:solidFill>
            <a:miter lim="800000"/>
          </a:ln>
          <a:effectLst/>
          <a:scene3d>
            <a:camera prst="orthographicFront"/>
            <a:lightRig rig="threePt" dir="t">
              <a:rot lat="0" lon="0" rev="2700000"/>
            </a:lightRig>
          </a:scene3d>
          <a:sp3d>
            <a:bevelT h="38100"/>
            <a:contourClr>
              <a:srgbClr val="C0C0C0"/>
            </a:contourClr>
          </a:sp3d>
          <a:extLst/>
        </p:spPr>
      </p:pic>
      <p:grpSp>
        <p:nvGrpSpPr>
          <p:cNvPr id="8" name="群組 7"/>
          <p:cNvGrpSpPr/>
          <p:nvPr/>
        </p:nvGrpSpPr>
        <p:grpSpPr>
          <a:xfrm>
            <a:off x="16642513" y="10068259"/>
            <a:ext cx="4653189" cy="5584825"/>
            <a:chOff x="6131701" y="21924102"/>
            <a:chExt cx="4247434" cy="5285102"/>
          </a:xfrm>
        </p:grpSpPr>
        <p:pic>
          <p:nvPicPr>
            <p:cNvPr id="288"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42935" y="21924102"/>
              <a:ext cx="4236200" cy="528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bwMode="auto">
            <a:xfrm>
              <a:off x="6131702" y="21985170"/>
              <a:ext cx="4179344" cy="791383"/>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639763"/>
              <a:endParaRPr lang="zh-TW" altLang="en-US" sz="1500"/>
            </a:p>
          </p:txBody>
        </p:sp>
        <p:sp>
          <p:nvSpPr>
            <p:cNvPr id="325" name="矩形 324"/>
            <p:cNvSpPr/>
            <p:nvPr/>
          </p:nvSpPr>
          <p:spPr bwMode="auto">
            <a:xfrm>
              <a:off x="6131701" y="22793374"/>
              <a:ext cx="4179344" cy="1326337"/>
            </a:xfrm>
            <a:prstGeom prst="rect">
              <a:avLst/>
            </a:prstGeom>
            <a:noFill/>
            <a:ln w="19050" cap="flat" cmpd="sng" algn="ctr">
              <a:solidFill>
                <a:srgbClr val="FF920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639763"/>
              <a:endParaRPr lang="zh-TW" altLang="en-US" sz="1500"/>
            </a:p>
          </p:txBody>
        </p:sp>
        <p:sp>
          <p:nvSpPr>
            <p:cNvPr id="326" name="矩形 325"/>
            <p:cNvSpPr/>
            <p:nvPr/>
          </p:nvSpPr>
          <p:spPr bwMode="auto">
            <a:xfrm>
              <a:off x="6131701" y="24142014"/>
              <a:ext cx="4179344" cy="732523"/>
            </a:xfrm>
            <a:prstGeom prst="rect">
              <a:avLst/>
            </a:prstGeom>
            <a:noFill/>
            <a:ln w="19050"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639763"/>
              <a:endParaRPr lang="zh-TW" altLang="en-US" sz="1500"/>
            </a:p>
          </p:txBody>
        </p:sp>
        <p:sp>
          <p:nvSpPr>
            <p:cNvPr id="327" name="矩形 326"/>
            <p:cNvSpPr/>
            <p:nvPr/>
          </p:nvSpPr>
          <p:spPr bwMode="auto">
            <a:xfrm>
              <a:off x="6131701" y="24886894"/>
              <a:ext cx="4181502" cy="2168870"/>
            </a:xfrm>
            <a:prstGeom prst="rect">
              <a:avLst/>
            </a:prstGeom>
            <a:noFill/>
            <a:ln w="19050"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639763"/>
              <a:endParaRPr lang="zh-TW" altLang="en-US" sz="1500"/>
            </a:p>
          </p:txBody>
        </p:sp>
      </p:grpSp>
      <p:pic>
        <p:nvPicPr>
          <p:cNvPr id="3115" name="Picture 1067" descr="C:\Users\vlsib01\Desktop\ME structure.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2964524" y="13564779"/>
            <a:ext cx="8676724" cy="437526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物件 4"/>
          <p:cNvGraphicFramePr>
            <a:graphicFrameLocks noChangeAspect="1"/>
          </p:cNvGraphicFramePr>
          <p:nvPr>
            <p:extLst>
              <p:ext uri="{D42A27DB-BD31-4B8C-83A1-F6EECF244321}">
                <p14:modId xmlns:p14="http://schemas.microsoft.com/office/powerpoint/2010/main" val="3548140123"/>
              </p:ext>
            </p:extLst>
          </p:nvPr>
        </p:nvGraphicFramePr>
        <p:xfrm>
          <a:off x="3719322" y="30540822"/>
          <a:ext cx="6582899" cy="4921757"/>
        </p:xfrm>
        <a:graphic>
          <a:graphicData uri="http://schemas.openxmlformats.org/presentationml/2006/ole">
            <mc:AlternateContent xmlns:mc="http://schemas.openxmlformats.org/markup-compatibility/2006">
              <mc:Choice xmlns:v="urn:schemas-microsoft-com:vml" Requires="v">
                <p:oleObj spid="_x0000_s3667" name="Visio" r:id="rId13" imgW="6048351" imgH="4067062" progId="Visio.Drawing.15">
                  <p:embed/>
                </p:oleObj>
              </mc:Choice>
              <mc:Fallback>
                <p:oleObj name="Visio" r:id="rId13" imgW="6048351" imgH="4067062" progId="Visio.Drawing.15">
                  <p:embed/>
                  <p:pic>
                    <p:nvPicPr>
                      <p:cNvPr id="0" name="Object 131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19322" y="30540822"/>
                        <a:ext cx="6582899" cy="4921757"/>
                      </a:xfrm>
                      <a:prstGeom prst="rect">
                        <a:avLst/>
                      </a:prstGeom>
                      <a:noFill/>
                    </p:spPr>
                  </p:pic>
                </p:oleObj>
              </mc:Fallback>
            </mc:AlternateContent>
          </a:graphicData>
        </a:graphic>
      </p:graphicFrame>
      <p:graphicFrame>
        <p:nvGraphicFramePr>
          <p:cNvPr id="18" name="物件 17"/>
          <p:cNvGraphicFramePr>
            <a:graphicFrameLocks noChangeAspect="1"/>
          </p:cNvGraphicFramePr>
          <p:nvPr>
            <p:extLst>
              <p:ext uri="{D42A27DB-BD31-4B8C-83A1-F6EECF244321}">
                <p14:modId xmlns:p14="http://schemas.microsoft.com/office/powerpoint/2010/main" val="2207821997"/>
              </p:ext>
            </p:extLst>
          </p:nvPr>
        </p:nvGraphicFramePr>
        <p:xfrm>
          <a:off x="24142368" y="2922640"/>
          <a:ext cx="8273621" cy="2376010"/>
        </p:xfrm>
        <a:graphic>
          <a:graphicData uri="http://schemas.openxmlformats.org/presentationml/2006/ole">
            <mc:AlternateContent xmlns:mc="http://schemas.openxmlformats.org/markup-compatibility/2006">
              <mc:Choice xmlns:v="urn:schemas-microsoft-com:vml" Requires="v">
                <p:oleObj spid="_x0000_s3668" r:id="rId15" imgW="6286355" imgH="1666762" progId="Visio.Drawing.15">
                  <p:embed/>
                </p:oleObj>
              </mc:Choice>
              <mc:Fallback>
                <p:oleObj r:id="rId15" imgW="6286355" imgH="1666762" progId="Visio.Drawing.15">
                  <p:embed/>
                  <p:pic>
                    <p:nvPicPr>
                      <p:cNvPr id="0" name="Object 141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4142368" y="2922640"/>
                        <a:ext cx="8273621" cy="2376010"/>
                      </a:xfrm>
                      <a:prstGeom prst="rect">
                        <a:avLst/>
                      </a:prstGeom>
                      <a:noFill/>
                    </p:spPr>
                  </p:pic>
                </p:oleObj>
              </mc:Fallback>
            </mc:AlternateContent>
          </a:graphicData>
        </a:graphic>
      </p:graphicFrame>
      <p:pic>
        <p:nvPicPr>
          <p:cNvPr id="23" name="圖片 22"/>
          <p:cNvPicPr>
            <a:picLocks noChangeAspect="1"/>
          </p:cNvPicPr>
          <p:nvPr/>
        </p:nvPicPr>
        <p:blipFill>
          <a:blip r:embed="rId17"/>
          <a:stretch>
            <a:fillRect/>
          </a:stretch>
        </p:blipFill>
        <p:spPr>
          <a:xfrm>
            <a:off x="802937" y="19107134"/>
            <a:ext cx="9059971" cy="6020668"/>
          </a:xfrm>
          <a:prstGeom prst="rect">
            <a:avLst/>
          </a:prstGeom>
        </p:spPr>
      </p:pic>
      <p:sp>
        <p:nvSpPr>
          <p:cNvPr id="24" name="矩形 23"/>
          <p:cNvSpPr/>
          <p:nvPr/>
        </p:nvSpPr>
        <p:spPr>
          <a:xfrm>
            <a:off x="-15734" y="25231880"/>
            <a:ext cx="10695482" cy="400110"/>
          </a:xfrm>
          <a:prstGeom prst="rect">
            <a:avLst/>
          </a:prstGeom>
        </p:spPr>
        <p:txBody>
          <a:bodyPr wrap="square">
            <a:spAutoFit/>
          </a:bodyPr>
          <a:lstStyle/>
          <a:p>
            <a:pPr algn="ctr"/>
            <a:r>
              <a:rPr lang="en-US" altLang="zh-TW" sz="2000" b="0" i="1" dirty="0"/>
              <a:t>Figure. 1. The scenes of skewed vision in MIS. [1]</a:t>
            </a:r>
            <a:endParaRPr lang="zh-TW" altLang="en-US" sz="1800" i="1" dirty="0"/>
          </a:p>
        </p:txBody>
      </p:sp>
      <p:sp>
        <p:nvSpPr>
          <p:cNvPr id="29" name="矩形 28"/>
          <p:cNvSpPr/>
          <p:nvPr/>
        </p:nvSpPr>
        <p:spPr>
          <a:xfrm>
            <a:off x="572130" y="25649169"/>
            <a:ext cx="9814125" cy="4832092"/>
          </a:xfrm>
          <a:prstGeom prst="rect">
            <a:avLst/>
          </a:prstGeom>
        </p:spPr>
        <p:txBody>
          <a:bodyPr wrap="square">
            <a:spAutoFit/>
          </a:bodyPr>
          <a:lstStyle/>
          <a:p>
            <a:pPr algn="just"/>
            <a:r>
              <a:rPr lang="en-US" altLang="zh-TW" sz="2800" b="0" dirty="0"/>
              <a:t>A low-power and high-compression video encoder design is included in WPE. This paper focuses an effective video motion estimation mechanism is adopted within video encoder for saving transmission power. The proposed wireless panoramic endoscope system is shown in Fig. 2. The wireless panoramic endoscope system has two cameras, an encoder, a transmission system, and a computer with a video stitching system. However, the battery has a short life because operating the wireless endoscope consumes a lot of power. The transmission efficiency is limited by the bandwidth. It takes a lot of power consumption to transmit data when the data isn’t compressed. Therefore, image compression is necessary. </a:t>
            </a:r>
            <a:endParaRPr lang="zh-TW" altLang="en-US" sz="2800" b="0" dirty="0"/>
          </a:p>
        </p:txBody>
      </p:sp>
      <p:sp>
        <p:nvSpPr>
          <p:cNvPr id="30" name="矩形 29"/>
          <p:cNvSpPr/>
          <p:nvPr/>
        </p:nvSpPr>
        <p:spPr>
          <a:xfrm>
            <a:off x="2346610" y="35657992"/>
            <a:ext cx="6121291" cy="400110"/>
          </a:xfrm>
          <a:prstGeom prst="rect">
            <a:avLst/>
          </a:prstGeom>
        </p:spPr>
        <p:txBody>
          <a:bodyPr wrap="none">
            <a:spAutoFit/>
          </a:bodyPr>
          <a:lstStyle/>
          <a:p>
            <a:r>
              <a:rPr lang="en-US" altLang="zh-TW" sz="2000" b="0" i="1" dirty="0"/>
              <a:t>(a) A scene of MIS. (b) The proposed wireless endoscope.</a:t>
            </a:r>
            <a:endParaRPr lang="zh-TW" altLang="en-US" sz="2000" b="0" i="1" dirty="0"/>
          </a:p>
        </p:txBody>
      </p:sp>
      <p:sp>
        <p:nvSpPr>
          <p:cNvPr id="31" name="矩形 30"/>
          <p:cNvSpPr/>
          <p:nvPr/>
        </p:nvSpPr>
        <p:spPr>
          <a:xfrm>
            <a:off x="653984" y="36050439"/>
            <a:ext cx="9992862" cy="400110"/>
          </a:xfrm>
          <a:prstGeom prst="rect">
            <a:avLst/>
          </a:prstGeom>
        </p:spPr>
        <p:txBody>
          <a:bodyPr wrap="square">
            <a:spAutoFit/>
          </a:bodyPr>
          <a:lstStyle/>
          <a:p>
            <a:pPr algn="just"/>
            <a:r>
              <a:rPr lang="en-US" altLang="zh-TW" sz="2000" b="0" i="1" dirty="0" smtClean="0"/>
              <a:t>Figure 2. The proposed wireless panoramic endoscope system for minimally invasive surgery. </a:t>
            </a:r>
            <a:endParaRPr lang="zh-TW" altLang="en-US" sz="2000" b="0" i="1" dirty="0"/>
          </a:p>
        </p:txBody>
      </p:sp>
      <p:sp>
        <p:nvSpPr>
          <p:cNvPr id="32" name="文字方塊 31"/>
          <p:cNvSpPr txBox="1"/>
          <p:nvPr/>
        </p:nvSpPr>
        <p:spPr>
          <a:xfrm>
            <a:off x="1977308" y="32761310"/>
            <a:ext cx="669474" cy="400110"/>
          </a:xfrm>
          <a:prstGeom prst="rect">
            <a:avLst/>
          </a:prstGeom>
          <a:noFill/>
        </p:spPr>
        <p:txBody>
          <a:bodyPr wrap="square" rtlCol="0">
            <a:spAutoFit/>
          </a:bodyPr>
          <a:lstStyle/>
          <a:p>
            <a:r>
              <a:rPr lang="en-US" altLang="zh-TW" sz="2000" b="0" dirty="0" smtClean="0"/>
              <a:t>(a)</a:t>
            </a:r>
            <a:endParaRPr lang="zh-TW" altLang="en-US" sz="2000" b="0" dirty="0"/>
          </a:p>
        </p:txBody>
      </p:sp>
      <p:sp>
        <p:nvSpPr>
          <p:cNvPr id="164" name="文字方塊 163"/>
          <p:cNvSpPr txBox="1"/>
          <p:nvPr/>
        </p:nvSpPr>
        <p:spPr>
          <a:xfrm>
            <a:off x="1977308" y="35254244"/>
            <a:ext cx="669474" cy="400110"/>
          </a:xfrm>
          <a:prstGeom prst="rect">
            <a:avLst/>
          </a:prstGeom>
          <a:noFill/>
        </p:spPr>
        <p:txBody>
          <a:bodyPr wrap="square" rtlCol="0">
            <a:spAutoFit/>
          </a:bodyPr>
          <a:lstStyle/>
          <a:p>
            <a:r>
              <a:rPr lang="en-US" altLang="zh-TW" sz="2000" b="0" dirty="0" smtClean="0"/>
              <a:t>(b)</a:t>
            </a:r>
            <a:endParaRPr lang="zh-TW" altLang="en-US" sz="2000" b="0" dirty="0"/>
          </a:p>
        </p:txBody>
      </p:sp>
      <p:sp>
        <p:nvSpPr>
          <p:cNvPr id="165" name="文字方塊 164"/>
          <p:cNvSpPr txBox="1"/>
          <p:nvPr/>
        </p:nvSpPr>
        <p:spPr>
          <a:xfrm>
            <a:off x="6974481" y="35225464"/>
            <a:ext cx="1734090" cy="400110"/>
          </a:xfrm>
          <a:prstGeom prst="rect">
            <a:avLst/>
          </a:prstGeom>
          <a:noFill/>
        </p:spPr>
        <p:txBody>
          <a:bodyPr wrap="square" rtlCol="0">
            <a:spAutoFit/>
          </a:bodyPr>
          <a:lstStyle/>
          <a:p>
            <a:r>
              <a:rPr lang="en-US" altLang="zh-TW" sz="2000" b="0" dirty="0" smtClean="0"/>
              <a:t>Figure 2.</a:t>
            </a:r>
            <a:endParaRPr lang="zh-TW" altLang="en-US" sz="2000" b="0" dirty="0"/>
          </a:p>
        </p:txBody>
      </p:sp>
      <p:sp>
        <p:nvSpPr>
          <p:cNvPr id="171" name="文字方塊 268"/>
          <p:cNvSpPr txBox="1">
            <a:spLocks noChangeArrowheads="1"/>
          </p:cNvSpPr>
          <p:nvPr/>
        </p:nvSpPr>
        <p:spPr bwMode="auto">
          <a:xfrm>
            <a:off x="1032387" y="37429701"/>
            <a:ext cx="8734468" cy="76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13" rIns="91425" bIns="45713">
            <a:spAutoFit/>
          </a:bodyPr>
          <a:lstStyle>
            <a:lvl1pPr defTabSz="915988" eaLnBrk="0" hangingPunct="0">
              <a:defRPr kumimoji="1" sz="1600" b="1">
                <a:solidFill>
                  <a:schemeClr val="tx1"/>
                </a:solidFill>
                <a:latin typeface="Times New Roman" pitchFamily="18" charset="0"/>
                <a:ea typeface="新細明體" pitchFamily="18" charset="-120"/>
              </a:defRPr>
            </a:lvl1pPr>
            <a:lvl2pPr marL="742950" indent="-285750" defTabSz="915988" eaLnBrk="0" hangingPunct="0">
              <a:defRPr kumimoji="1" sz="1600" b="1">
                <a:solidFill>
                  <a:schemeClr val="tx1"/>
                </a:solidFill>
                <a:latin typeface="Times New Roman" pitchFamily="18" charset="0"/>
                <a:ea typeface="新細明體" pitchFamily="18" charset="-120"/>
              </a:defRPr>
            </a:lvl2pPr>
            <a:lvl3pPr marL="1143000" indent="-228600" defTabSz="915988" eaLnBrk="0" hangingPunct="0">
              <a:defRPr kumimoji="1" sz="1600" b="1">
                <a:solidFill>
                  <a:schemeClr val="tx1"/>
                </a:solidFill>
                <a:latin typeface="Times New Roman" pitchFamily="18" charset="0"/>
                <a:ea typeface="新細明體" pitchFamily="18" charset="-120"/>
              </a:defRPr>
            </a:lvl3pPr>
            <a:lvl4pPr marL="1600200" indent="-228600" defTabSz="915988" eaLnBrk="0" hangingPunct="0">
              <a:defRPr kumimoji="1" sz="1600" b="1">
                <a:solidFill>
                  <a:schemeClr val="tx1"/>
                </a:solidFill>
                <a:latin typeface="Times New Roman" pitchFamily="18" charset="0"/>
                <a:ea typeface="新細明體" pitchFamily="18" charset="-120"/>
              </a:defRPr>
            </a:lvl4pPr>
            <a:lvl5pPr marL="2057400" indent="-228600" defTabSz="915988" eaLnBrk="0" hangingPunct="0">
              <a:defRPr kumimoji="1" sz="1600" b="1">
                <a:solidFill>
                  <a:schemeClr val="tx1"/>
                </a:solidFill>
                <a:latin typeface="Times New Roman" pitchFamily="18" charset="0"/>
                <a:ea typeface="新細明體" pitchFamily="18" charset="-120"/>
              </a:defRPr>
            </a:lvl5pPr>
            <a:lvl6pPr marL="25146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6pPr>
            <a:lvl7pPr marL="29718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7pPr>
            <a:lvl8pPr marL="34290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8pPr>
            <a:lvl9pPr marL="38862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9pPr>
          </a:lstStyle>
          <a:p>
            <a:pPr algn="ctr" eaLnBrk="1" hangingPunct="1"/>
            <a:r>
              <a:rPr lang="en-US" altLang="zh-TW" sz="4400" i="1" dirty="0" smtClean="0">
                <a:latin typeface="Arial" panose="020B0604020202020204" pitchFamily="34" charset="0"/>
                <a:ea typeface="標楷體" pitchFamily="65" charset="-120"/>
                <a:cs typeface="Arial" panose="020B0604020202020204" pitchFamily="34" charset="0"/>
              </a:rPr>
              <a:t>Motion Estimation Chip Design</a:t>
            </a:r>
            <a:endParaRPr lang="en-US" altLang="zh-TW" sz="4400" i="1" dirty="0">
              <a:latin typeface="Arial" panose="020B0604020202020204" pitchFamily="34" charset="0"/>
              <a:ea typeface="標楷體" pitchFamily="65" charset="-120"/>
              <a:cs typeface="Arial" panose="020B0604020202020204" pitchFamily="34" charset="0"/>
            </a:endParaRPr>
          </a:p>
        </p:txBody>
      </p:sp>
      <p:sp>
        <p:nvSpPr>
          <p:cNvPr id="34" name="矩形 33"/>
          <p:cNvSpPr/>
          <p:nvPr/>
        </p:nvSpPr>
        <p:spPr>
          <a:xfrm>
            <a:off x="11228700" y="16113077"/>
            <a:ext cx="10384778" cy="2677656"/>
          </a:xfrm>
          <a:prstGeom prst="rect">
            <a:avLst/>
          </a:prstGeom>
        </p:spPr>
        <p:txBody>
          <a:bodyPr wrap="square">
            <a:spAutoFit/>
          </a:bodyPr>
          <a:lstStyle/>
          <a:p>
            <a:pPr algn="just"/>
            <a:r>
              <a:rPr lang="en-US" altLang="zh-TW" sz="2800" b="0" dirty="0"/>
              <a:t>The designed circuit gate-level synthesized by using </a:t>
            </a:r>
            <a:r>
              <a:rPr lang="en-US" altLang="zh-TW" sz="2800" b="0" dirty="0" smtClean="0"/>
              <a:t>TSMC130nm </a:t>
            </a:r>
            <a:r>
              <a:rPr lang="en-US" altLang="zh-TW" sz="2800" b="0" dirty="0"/>
              <a:t>and 180nm technologies, the Prime-Power. The circuit logic synthesis result is shown in Table 1. The experimental results show that our proposed architecture can process 931 frames per second for the CIF format. This architecture also can process 45.5 frames per second for the HDTV video resolution.</a:t>
            </a:r>
            <a:endParaRPr lang="zh-TW" altLang="en-US" sz="2800" b="0" dirty="0"/>
          </a:p>
        </p:txBody>
      </p:sp>
      <p:sp>
        <p:nvSpPr>
          <p:cNvPr id="36" name="矩形 35"/>
          <p:cNvSpPr/>
          <p:nvPr/>
        </p:nvSpPr>
        <p:spPr>
          <a:xfrm>
            <a:off x="13672700" y="18660106"/>
            <a:ext cx="5464894" cy="400110"/>
          </a:xfrm>
          <a:prstGeom prst="rect">
            <a:avLst/>
          </a:prstGeom>
        </p:spPr>
        <p:txBody>
          <a:bodyPr wrap="none">
            <a:spAutoFit/>
          </a:bodyPr>
          <a:lstStyle/>
          <a:p>
            <a:r>
              <a:rPr lang="en-US" altLang="zh-TW" sz="2000" b="0" i="1" dirty="0"/>
              <a:t>Table 1. The designed circuit logic synthesis results</a:t>
            </a:r>
            <a:endParaRPr lang="zh-TW" altLang="en-US" sz="2000" i="1" dirty="0"/>
          </a:p>
        </p:txBody>
      </p:sp>
      <p:pic>
        <p:nvPicPr>
          <p:cNvPr id="37" name="圖片 36"/>
          <p:cNvPicPr>
            <a:picLocks noChangeAspect="1"/>
          </p:cNvPicPr>
          <p:nvPr/>
        </p:nvPicPr>
        <p:blipFill>
          <a:blip r:embed="rId18"/>
          <a:stretch>
            <a:fillRect/>
          </a:stretch>
        </p:blipFill>
        <p:spPr>
          <a:xfrm>
            <a:off x="13149989" y="19060051"/>
            <a:ext cx="6498688" cy="1980506"/>
          </a:xfrm>
          <a:prstGeom prst="rect">
            <a:avLst/>
          </a:prstGeom>
        </p:spPr>
      </p:pic>
      <p:sp>
        <p:nvSpPr>
          <p:cNvPr id="180" name="圓角矩形 179"/>
          <p:cNvSpPr/>
          <p:nvPr/>
        </p:nvSpPr>
        <p:spPr bwMode="auto">
          <a:xfrm>
            <a:off x="11228700" y="21622913"/>
            <a:ext cx="10420606" cy="21943822"/>
          </a:xfrm>
          <a:prstGeom prst="roundRect">
            <a:avLst>
              <a:gd name="adj" fmla="val 5581"/>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639763" rtl="0" eaLnBrk="1" fontAlgn="base" latinLnBrk="0" hangingPunct="1">
              <a:lnSpc>
                <a:spcPct val="100000"/>
              </a:lnSpc>
              <a:spcBef>
                <a:spcPct val="0"/>
              </a:spcBef>
              <a:spcAft>
                <a:spcPct val="0"/>
              </a:spcAft>
              <a:buClrTx/>
              <a:buSzTx/>
              <a:buFontTx/>
              <a:buNone/>
              <a:tabLst/>
            </a:pPr>
            <a:endParaRPr kumimoji="1" lang="zh-TW" altLang="en-US" sz="1500" b="1"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181" name="文字方塊 228"/>
          <p:cNvSpPr txBox="1">
            <a:spLocks noChangeArrowheads="1"/>
          </p:cNvSpPr>
          <p:nvPr/>
        </p:nvSpPr>
        <p:spPr bwMode="auto">
          <a:xfrm>
            <a:off x="11505861" y="22479200"/>
            <a:ext cx="9925569"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1600" b="1">
                <a:solidFill>
                  <a:schemeClr val="tx1"/>
                </a:solidFill>
                <a:latin typeface="Times New Roman" pitchFamily="18" charset="0"/>
                <a:ea typeface="新細明體" pitchFamily="18" charset="-120"/>
              </a:defRPr>
            </a:lvl1pPr>
            <a:lvl2pPr marL="742950" indent="-285750" eaLnBrk="0" hangingPunct="0">
              <a:defRPr kumimoji="1" sz="1600" b="1">
                <a:solidFill>
                  <a:schemeClr val="tx1"/>
                </a:solidFill>
                <a:latin typeface="Times New Roman" pitchFamily="18" charset="0"/>
                <a:ea typeface="新細明體" pitchFamily="18" charset="-120"/>
              </a:defRPr>
            </a:lvl2pPr>
            <a:lvl3pPr marL="1143000" indent="-228600" eaLnBrk="0" hangingPunct="0">
              <a:defRPr kumimoji="1" sz="1600" b="1">
                <a:solidFill>
                  <a:schemeClr val="tx1"/>
                </a:solidFill>
                <a:latin typeface="Times New Roman" pitchFamily="18" charset="0"/>
                <a:ea typeface="新細明體" pitchFamily="18" charset="-120"/>
              </a:defRPr>
            </a:lvl3pPr>
            <a:lvl4pPr marL="1600200" indent="-228600" eaLnBrk="0" hangingPunct="0">
              <a:defRPr kumimoji="1" sz="1600" b="1">
                <a:solidFill>
                  <a:schemeClr val="tx1"/>
                </a:solidFill>
                <a:latin typeface="Times New Roman" pitchFamily="18" charset="0"/>
                <a:ea typeface="新細明體" pitchFamily="18" charset="-120"/>
              </a:defRPr>
            </a:lvl4pPr>
            <a:lvl5pPr marL="2057400" indent="-228600" eaLnBrk="0" hangingPunct="0">
              <a:defRPr kumimoji="1" sz="1600" b="1">
                <a:solidFill>
                  <a:schemeClr val="tx1"/>
                </a:solidFill>
                <a:latin typeface="Times New Roman" pitchFamily="18" charset="0"/>
                <a:ea typeface="新細明體" pitchFamily="18" charset="-120"/>
              </a:defRPr>
            </a:lvl5pPr>
            <a:lvl6pPr marL="2514600" indent="-228600" eaLnBrk="0" fontAlgn="base" hangingPunct="0">
              <a:spcBef>
                <a:spcPct val="0"/>
              </a:spcBef>
              <a:spcAft>
                <a:spcPct val="0"/>
              </a:spcAft>
              <a:defRPr kumimoji="1" sz="1600" b="1">
                <a:solidFill>
                  <a:schemeClr val="tx1"/>
                </a:solidFill>
                <a:latin typeface="Times New Roman" pitchFamily="18" charset="0"/>
                <a:ea typeface="新細明體" pitchFamily="18" charset="-120"/>
              </a:defRPr>
            </a:lvl6pPr>
            <a:lvl7pPr marL="2971800" indent="-228600" eaLnBrk="0" fontAlgn="base" hangingPunct="0">
              <a:spcBef>
                <a:spcPct val="0"/>
              </a:spcBef>
              <a:spcAft>
                <a:spcPct val="0"/>
              </a:spcAft>
              <a:defRPr kumimoji="1" sz="1600" b="1">
                <a:solidFill>
                  <a:schemeClr val="tx1"/>
                </a:solidFill>
                <a:latin typeface="Times New Roman" pitchFamily="18" charset="0"/>
                <a:ea typeface="新細明體" pitchFamily="18" charset="-120"/>
              </a:defRPr>
            </a:lvl7pPr>
            <a:lvl8pPr marL="3429000" indent="-228600" eaLnBrk="0" fontAlgn="base" hangingPunct="0">
              <a:spcBef>
                <a:spcPct val="0"/>
              </a:spcBef>
              <a:spcAft>
                <a:spcPct val="0"/>
              </a:spcAft>
              <a:defRPr kumimoji="1" sz="1600" b="1">
                <a:solidFill>
                  <a:schemeClr val="tx1"/>
                </a:solidFill>
                <a:latin typeface="Times New Roman" pitchFamily="18" charset="0"/>
                <a:ea typeface="新細明體" pitchFamily="18" charset="-120"/>
              </a:defRPr>
            </a:lvl8pPr>
            <a:lvl9pPr marL="3886200" indent="-228600" eaLnBrk="0" fontAlgn="base" hangingPunct="0">
              <a:spcBef>
                <a:spcPct val="0"/>
              </a:spcBef>
              <a:spcAft>
                <a:spcPct val="0"/>
              </a:spcAft>
              <a:defRPr kumimoji="1" sz="1600" b="1">
                <a:solidFill>
                  <a:schemeClr val="tx1"/>
                </a:solidFill>
                <a:latin typeface="Times New Roman" pitchFamily="18" charset="0"/>
                <a:ea typeface="新細明體" pitchFamily="18" charset="-120"/>
              </a:defRPr>
            </a:lvl9pPr>
          </a:lstStyle>
          <a:p>
            <a:pPr algn="just"/>
            <a:r>
              <a:rPr lang="en-US" altLang="zh-TW" sz="2800" b="0" dirty="0"/>
              <a:t>Clustered voltage scaling is an effective technique in reducing power consumption. On the low-power design technique, the ME chip has separated into three voltage domains by using the Hierarchy </a:t>
            </a:r>
            <a:r>
              <a:rPr lang="en-US" altLang="zh-TW" sz="2800" b="0" dirty="0" smtClean="0"/>
              <a:t>Dual </a:t>
            </a:r>
            <a:r>
              <a:rPr lang="en-US" altLang="zh-TW" sz="2800" b="0" dirty="0" err="1" smtClean="0"/>
              <a:t>Vdd</a:t>
            </a:r>
            <a:r>
              <a:rPr lang="en-US" altLang="zh-TW" sz="2800" b="0" dirty="0" smtClean="0"/>
              <a:t> </a:t>
            </a:r>
            <a:r>
              <a:rPr lang="en-US" altLang="zh-TW" sz="2800" b="0" dirty="0"/>
              <a:t>(</a:t>
            </a:r>
            <a:r>
              <a:rPr lang="en-US" altLang="zh-TW" sz="2800" b="0" dirty="0" err="1"/>
              <a:t>HDual-Vdd</a:t>
            </a:r>
            <a:r>
              <a:rPr lang="en-US" altLang="zh-TW" sz="2800" b="0" dirty="0"/>
              <a:t>) clustered voltage scaling technique. The high voltage maintains the performance of the circuit while using the low voltage reduces the power consumption. The effective techniques in reducing the power consumption without reducing the performance of the circuit. We separated the circuit into two voltage domains by using clustered voltage scaling. The high voltage maintains the performance of the circuit, and the low voltage reduces the power consumption, as shown in Fig. 5</a:t>
            </a:r>
            <a:r>
              <a:rPr lang="en-US" altLang="zh-TW" sz="2800" b="0" dirty="0" smtClean="0"/>
              <a:t>. </a:t>
            </a:r>
            <a:endParaRPr lang="en-US" altLang="zh-TW" sz="2800" b="0" dirty="0"/>
          </a:p>
        </p:txBody>
      </p:sp>
      <p:sp>
        <p:nvSpPr>
          <p:cNvPr id="182" name="文字方塊 268"/>
          <p:cNvSpPr txBox="1">
            <a:spLocks noChangeArrowheads="1"/>
          </p:cNvSpPr>
          <p:nvPr/>
        </p:nvSpPr>
        <p:spPr bwMode="auto">
          <a:xfrm>
            <a:off x="10495053" y="21703952"/>
            <a:ext cx="11762562" cy="76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13" rIns="91425" bIns="45713">
            <a:spAutoFit/>
          </a:bodyPr>
          <a:lstStyle>
            <a:lvl1pPr defTabSz="915988" eaLnBrk="0" hangingPunct="0">
              <a:defRPr kumimoji="1" sz="1600" b="1">
                <a:solidFill>
                  <a:schemeClr val="tx1"/>
                </a:solidFill>
                <a:latin typeface="Times New Roman" pitchFamily="18" charset="0"/>
                <a:ea typeface="新細明體" pitchFamily="18" charset="-120"/>
              </a:defRPr>
            </a:lvl1pPr>
            <a:lvl2pPr marL="742950" indent="-285750" defTabSz="915988" eaLnBrk="0" hangingPunct="0">
              <a:defRPr kumimoji="1" sz="1600" b="1">
                <a:solidFill>
                  <a:schemeClr val="tx1"/>
                </a:solidFill>
                <a:latin typeface="Times New Roman" pitchFamily="18" charset="0"/>
                <a:ea typeface="新細明體" pitchFamily="18" charset="-120"/>
              </a:defRPr>
            </a:lvl2pPr>
            <a:lvl3pPr marL="1143000" indent="-228600" defTabSz="915988" eaLnBrk="0" hangingPunct="0">
              <a:defRPr kumimoji="1" sz="1600" b="1">
                <a:solidFill>
                  <a:schemeClr val="tx1"/>
                </a:solidFill>
                <a:latin typeface="Times New Roman" pitchFamily="18" charset="0"/>
                <a:ea typeface="新細明體" pitchFamily="18" charset="-120"/>
              </a:defRPr>
            </a:lvl3pPr>
            <a:lvl4pPr marL="1600200" indent="-228600" defTabSz="915988" eaLnBrk="0" hangingPunct="0">
              <a:defRPr kumimoji="1" sz="1600" b="1">
                <a:solidFill>
                  <a:schemeClr val="tx1"/>
                </a:solidFill>
                <a:latin typeface="Times New Roman" pitchFamily="18" charset="0"/>
                <a:ea typeface="新細明體" pitchFamily="18" charset="-120"/>
              </a:defRPr>
            </a:lvl4pPr>
            <a:lvl5pPr marL="2057400" indent="-228600" defTabSz="915988" eaLnBrk="0" hangingPunct="0">
              <a:defRPr kumimoji="1" sz="1600" b="1">
                <a:solidFill>
                  <a:schemeClr val="tx1"/>
                </a:solidFill>
                <a:latin typeface="Times New Roman" pitchFamily="18" charset="0"/>
                <a:ea typeface="新細明體" pitchFamily="18" charset="-120"/>
              </a:defRPr>
            </a:lvl5pPr>
            <a:lvl6pPr marL="25146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6pPr>
            <a:lvl7pPr marL="29718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7pPr>
            <a:lvl8pPr marL="34290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8pPr>
            <a:lvl9pPr marL="38862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9pPr>
          </a:lstStyle>
          <a:p>
            <a:pPr algn="ctr" eaLnBrk="1" hangingPunct="1"/>
            <a:r>
              <a:rPr lang="en-US" altLang="zh-TW" sz="4400" i="1" dirty="0" smtClean="0">
                <a:latin typeface="Arial" panose="020B0604020202020204" pitchFamily="34" charset="0"/>
                <a:ea typeface="標楷體" pitchFamily="65" charset="-120"/>
                <a:cs typeface="Arial" panose="020B0604020202020204" pitchFamily="34" charset="0"/>
              </a:rPr>
              <a:t>Proposed </a:t>
            </a:r>
            <a:r>
              <a:rPr lang="en-US" altLang="zh-TW" sz="4400" i="1" dirty="0">
                <a:latin typeface="Arial" panose="020B0604020202020204" pitchFamily="34" charset="0"/>
                <a:cs typeface="Arial" panose="020B0604020202020204" pitchFamily="34" charset="0"/>
              </a:rPr>
              <a:t>Hierarchy </a:t>
            </a:r>
            <a:r>
              <a:rPr lang="en-US" altLang="zh-TW" sz="4400" i="1" dirty="0" smtClean="0">
                <a:latin typeface="Arial" panose="020B0604020202020204" pitchFamily="34" charset="0"/>
                <a:cs typeface="Arial" panose="020B0604020202020204" pitchFamily="34" charset="0"/>
              </a:rPr>
              <a:t>Dual-</a:t>
            </a:r>
            <a:r>
              <a:rPr lang="en-US" altLang="zh-TW" sz="4400" i="1" dirty="0" err="1" smtClean="0">
                <a:latin typeface="Arial" panose="020B0604020202020204" pitchFamily="34" charset="0"/>
                <a:ea typeface="標楷體" pitchFamily="65" charset="-120"/>
                <a:cs typeface="Arial" panose="020B0604020202020204" pitchFamily="34" charset="0"/>
              </a:rPr>
              <a:t>Vdd</a:t>
            </a:r>
            <a:r>
              <a:rPr lang="en-US" altLang="zh-TW" sz="4400" i="1" dirty="0" smtClean="0">
                <a:latin typeface="Arial" panose="020B0604020202020204" pitchFamily="34" charset="0"/>
                <a:ea typeface="標楷體" pitchFamily="65" charset="-120"/>
                <a:cs typeface="Arial" panose="020B0604020202020204" pitchFamily="34" charset="0"/>
              </a:rPr>
              <a:t> CAD Tool</a:t>
            </a:r>
            <a:endParaRPr lang="en-US" altLang="zh-TW" sz="4400" i="1" dirty="0">
              <a:latin typeface="Arial" panose="020B0604020202020204" pitchFamily="34" charset="0"/>
              <a:ea typeface="標楷體" pitchFamily="65" charset="-120"/>
              <a:cs typeface="Arial" panose="020B0604020202020204" pitchFamily="34" charset="0"/>
            </a:endParaRPr>
          </a:p>
        </p:txBody>
      </p:sp>
      <p:sp>
        <p:nvSpPr>
          <p:cNvPr id="21" name="矩形 20"/>
          <p:cNvSpPr/>
          <p:nvPr/>
        </p:nvSpPr>
        <p:spPr>
          <a:xfrm>
            <a:off x="11474553" y="30240971"/>
            <a:ext cx="9956877" cy="584775"/>
          </a:xfrm>
          <a:prstGeom prst="rect">
            <a:avLst/>
          </a:prstGeom>
        </p:spPr>
        <p:txBody>
          <a:bodyPr wrap="square">
            <a:spAutoFit/>
          </a:bodyPr>
          <a:lstStyle/>
          <a:p>
            <a:pPr algn="just"/>
            <a:r>
              <a:rPr lang="en-US" altLang="zh-TW" sz="3200" i="1" dirty="0" smtClean="0"/>
              <a:t>Step1</a:t>
            </a:r>
            <a:r>
              <a:rPr lang="en-US" altLang="zh-TW" i="1" dirty="0" smtClean="0"/>
              <a:t>: </a:t>
            </a:r>
            <a:r>
              <a:rPr lang="en-US" altLang="zh-TW" b="0" dirty="0" smtClean="0"/>
              <a:t>We </a:t>
            </a:r>
            <a:r>
              <a:rPr lang="en-US" altLang="zh-TW" b="0" dirty="0"/>
              <a:t>make the decision tree by finding out all the modules from the RTL</a:t>
            </a:r>
            <a:r>
              <a:rPr lang="en-US" altLang="zh-TW" b="0" dirty="0" smtClean="0"/>
              <a:t>.</a:t>
            </a:r>
            <a:endParaRPr lang="zh-TW" altLang="zh-TW" b="0" dirty="0" smtClean="0"/>
          </a:p>
        </p:txBody>
      </p:sp>
      <p:sp>
        <p:nvSpPr>
          <p:cNvPr id="38" name="矩形 37"/>
          <p:cNvSpPr/>
          <p:nvPr/>
        </p:nvSpPr>
        <p:spPr>
          <a:xfrm>
            <a:off x="12404082" y="30027460"/>
            <a:ext cx="8110234" cy="400110"/>
          </a:xfrm>
          <a:prstGeom prst="rect">
            <a:avLst/>
          </a:prstGeom>
        </p:spPr>
        <p:txBody>
          <a:bodyPr wrap="none">
            <a:spAutoFit/>
          </a:bodyPr>
          <a:lstStyle/>
          <a:p>
            <a:pPr lvl="1" algn="just"/>
            <a:r>
              <a:rPr lang="en-US" altLang="zh-TW" sz="2000" b="0" i="1" dirty="0" smtClean="0"/>
              <a:t>Figure 5. </a:t>
            </a:r>
            <a:r>
              <a:rPr lang="en-US" altLang="zh-TW" sz="2000" b="0" i="1" dirty="0"/>
              <a:t>A schematic diagram of clustered voltage scaling technique. </a:t>
            </a:r>
            <a:endParaRPr lang="zh-TW" altLang="zh-TW" sz="2000" b="0" i="1" dirty="0"/>
          </a:p>
        </p:txBody>
      </p:sp>
      <p:graphicFrame>
        <p:nvGraphicFramePr>
          <p:cNvPr id="184" name="物件 183"/>
          <p:cNvGraphicFramePr>
            <a:graphicFrameLocks noChangeAspect="1"/>
          </p:cNvGraphicFramePr>
          <p:nvPr>
            <p:extLst>
              <p:ext uri="{D42A27DB-BD31-4B8C-83A1-F6EECF244321}">
                <p14:modId xmlns:p14="http://schemas.microsoft.com/office/powerpoint/2010/main" val="2607263346"/>
              </p:ext>
            </p:extLst>
          </p:nvPr>
        </p:nvGraphicFramePr>
        <p:xfrm>
          <a:off x="11484635" y="27217991"/>
          <a:ext cx="9852025" cy="3270250"/>
        </p:xfrm>
        <a:graphic>
          <a:graphicData uri="http://schemas.openxmlformats.org/presentationml/2006/ole">
            <mc:AlternateContent xmlns:mc="http://schemas.openxmlformats.org/markup-compatibility/2006">
              <mc:Choice xmlns:v="urn:schemas-microsoft-com:vml" Requires="v">
                <p:oleObj spid="_x0000_s3669" name="Visio" r:id="rId19" imgW="8049124" imgH="2639060" progId="Visio.Drawing.11">
                  <p:embed/>
                </p:oleObj>
              </mc:Choice>
              <mc:Fallback>
                <p:oleObj name="Visio" r:id="rId19" imgW="8049124" imgH="2639060" progId="Visio.Drawing.11">
                  <p:embed/>
                  <p:pic>
                    <p:nvPicPr>
                      <p:cNvPr id="320" name="物件 319"/>
                      <p:cNvPicPr>
                        <a:picLocks noChangeAspect="1" noChangeArrowheads="1"/>
                      </p:cNvPicPr>
                      <p:nvPr/>
                    </p:nvPicPr>
                    <p:blipFill>
                      <a:blip r:embed="rId20"/>
                      <a:srcRect/>
                      <a:stretch>
                        <a:fillRect/>
                      </a:stretch>
                    </p:blipFill>
                    <p:spPr bwMode="auto">
                      <a:xfrm>
                        <a:off x="11484635" y="27217991"/>
                        <a:ext cx="9852025" cy="3270250"/>
                      </a:xfrm>
                      <a:prstGeom prst="rect">
                        <a:avLst/>
                      </a:prstGeom>
                      <a:noFill/>
                    </p:spPr>
                  </p:pic>
                </p:oleObj>
              </mc:Fallback>
            </mc:AlternateContent>
          </a:graphicData>
        </a:graphic>
      </p:graphicFrame>
      <p:sp>
        <p:nvSpPr>
          <p:cNvPr id="185" name="矩形 184"/>
          <p:cNvSpPr/>
          <p:nvPr/>
        </p:nvSpPr>
        <p:spPr>
          <a:xfrm>
            <a:off x="11474553" y="32618060"/>
            <a:ext cx="9956877" cy="949491"/>
          </a:xfrm>
          <a:prstGeom prst="rect">
            <a:avLst/>
          </a:prstGeom>
        </p:spPr>
        <p:txBody>
          <a:bodyPr wrap="square">
            <a:spAutoFit/>
          </a:bodyPr>
          <a:lstStyle/>
          <a:p>
            <a:pPr algn="just"/>
            <a:r>
              <a:rPr lang="en-US" altLang="zh-TW" sz="3200" i="1" dirty="0" smtClean="0"/>
              <a:t>Step2</a:t>
            </a:r>
            <a:r>
              <a:rPr lang="en-US" altLang="zh-TW" i="1" dirty="0" smtClean="0"/>
              <a:t>: </a:t>
            </a:r>
            <a:r>
              <a:rPr lang="en-US" altLang="zh-TW" b="0" dirty="0" smtClean="0"/>
              <a:t>Find </a:t>
            </a:r>
            <a:r>
              <a:rPr lang="en-US" altLang="zh-TW" b="0" dirty="0"/>
              <a:t>all the critical modules from the timing path report, which has a 	</a:t>
            </a:r>
            <a:r>
              <a:rPr lang="en-US" altLang="zh-TW" b="0" dirty="0" smtClean="0"/>
              <a:t>   minimum </a:t>
            </a:r>
            <a:r>
              <a:rPr lang="en-US" altLang="zh-TW" b="0" dirty="0"/>
              <a:t>slack time</a:t>
            </a:r>
            <a:r>
              <a:rPr lang="en-US" altLang="zh-TW" b="0" dirty="0" smtClean="0"/>
              <a:t>.</a:t>
            </a:r>
            <a:endParaRPr lang="zh-TW" altLang="zh-TW" b="0" dirty="0" smtClean="0"/>
          </a:p>
        </p:txBody>
      </p:sp>
      <p:sp>
        <p:nvSpPr>
          <p:cNvPr id="186" name="矩形 185"/>
          <p:cNvSpPr/>
          <p:nvPr/>
        </p:nvSpPr>
        <p:spPr>
          <a:xfrm>
            <a:off x="11474553" y="39030907"/>
            <a:ext cx="9956877" cy="949491"/>
          </a:xfrm>
          <a:prstGeom prst="rect">
            <a:avLst/>
          </a:prstGeom>
        </p:spPr>
        <p:txBody>
          <a:bodyPr wrap="square">
            <a:spAutoFit/>
          </a:bodyPr>
          <a:lstStyle/>
          <a:p>
            <a:pPr algn="just"/>
            <a:r>
              <a:rPr lang="en-US" altLang="zh-TW" sz="3200" i="1" dirty="0" smtClean="0"/>
              <a:t>Step3</a:t>
            </a:r>
            <a:r>
              <a:rPr lang="en-US" altLang="zh-TW" i="1" dirty="0"/>
              <a:t>: </a:t>
            </a:r>
            <a:r>
              <a:rPr lang="en-US" altLang="zh-TW" b="0" dirty="0" smtClean="0"/>
              <a:t>Find </a:t>
            </a:r>
            <a:r>
              <a:rPr lang="en-US" altLang="zh-TW" b="0" dirty="0"/>
              <a:t>the </a:t>
            </a:r>
            <a:r>
              <a:rPr lang="en-US" altLang="zh-TW" b="0" dirty="0" smtClean="0"/>
              <a:t>brothers </a:t>
            </a:r>
            <a:r>
              <a:rPr lang="en-US" altLang="zh-TW" b="0" dirty="0"/>
              <a:t>module from the other modules, which belongs to the </a:t>
            </a:r>
            <a:r>
              <a:rPr lang="en-US" altLang="zh-TW" b="0" dirty="0" smtClean="0"/>
              <a:t>	   high </a:t>
            </a:r>
            <a:r>
              <a:rPr lang="en-US" altLang="zh-TW" b="0" dirty="0"/>
              <a:t>voltage domain that is highly relevant to the critical </a:t>
            </a:r>
            <a:r>
              <a:rPr lang="en-US" altLang="zh-TW" b="0" dirty="0" smtClean="0"/>
              <a:t>modules.</a:t>
            </a:r>
            <a:endParaRPr lang="zh-TW" altLang="zh-TW" b="0" dirty="0"/>
          </a:p>
        </p:txBody>
      </p:sp>
      <p:sp>
        <p:nvSpPr>
          <p:cNvPr id="187" name="矩形 186"/>
          <p:cNvSpPr/>
          <p:nvPr/>
        </p:nvSpPr>
        <p:spPr>
          <a:xfrm>
            <a:off x="11391345" y="42112087"/>
            <a:ext cx="9956877" cy="1314206"/>
          </a:xfrm>
          <a:prstGeom prst="rect">
            <a:avLst/>
          </a:prstGeom>
        </p:spPr>
        <p:txBody>
          <a:bodyPr wrap="square">
            <a:spAutoFit/>
          </a:bodyPr>
          <a:lstStyle/>
          <a:p>
            <a:pPr algn="just"/>
            <a:r>
              <a:rPr lang="en-US" altLang="zh-TW" sz="3200" i="1" dirty="0" smtClean="0"/>
              <a:t>Step4</a:t>
            </a:r>
            <a:r>
              <a:rPr lang="en-US" altLang="zh-TW" i="1" dirty="0"/>
              <a:t>: </a:t>
            </a:r>
            <a:r>
              <a:rPr lang="en-US" altLang="zh-TW" b="0" dirty="0" smtClean="0"/>
              <a:t>Place </a:t>
            </a:r>
            <a:r>
              <a:rPr lang="en-US" altLang="zh-TW" b="0" dirty="0"/>
              <a:t>the critical modules and their brother modules into the </a:t>
            </a:r>
            <a:r>
              <a:rPr lang="en-US" altLang="zh-TW" b="0" dirty="0" smtClean="0"/>
              <a:t>high</a:t>
            </a:r>
            <a:br>
              <a:rPr lang="en-US" altLang="zh-TW" b="0" dirty="0" smtClean="0"/>
            </a:br>
            <a:r>
              <a:rPr lang="en-US" altLang="zh-TW" b="0" dirty="0" smtClean="0"/>
              <a:t>	   voltage </a:t>
            </a:r>
            <a:r>
              <a:rPr lang="en-US" altLang="zh-TW" b="0" dirty="0"/>
              <a:t>domain, and place the other modules into the low </a:t>
            </a:r>
            <a:r>
              <a:rPr lang="en-US" altLang="zh-TW" b="0" dirty="0" smtClean="0"/>
              <a:t>voltage </a:t>
            </a:r>
            <a:br>
              <a:rPr lang="en-US" altLang="zh-TW" b="0" dirty="0" smtClean="0"/>
            </a:br>
            <a:r>
              <a:rPr lang="en-US" altLang="zh-TW" b="0" dirty="0" smtClean="0"/>
              <a:t>	   domain</a:t>
            </a:r>
            <a:r>
              <a:rPr lang="en-US" altLang="zh-TW" b="0" dirty="0"/>
              <a:t>. </a:t>
            </a:r>
            <a:endParaRPr lang="en-US" altLang="zh-TW" b="0" dirty="0" smtClean="0"/>
          </a:p>
        </p:txBody>
      </p:sp>
      <p:pic>
        <p:nvPicPr>
          <p:cNvPr id="188" name="Picture 941" descr="C:\Users\vlsib01\Desktop\Low_Power_Design_Flow_2.pn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1896650" y="30804328"/>
            <a:ext cx="9112681" cy="1562571"/>
          </a:xfrm>
          <a:prstGeom prst="rect">
            <a:avLst/>
          </a:prstGeom>
          <a:noFill/>
          <a:extLst>
            <a:ext uri="{909E8E84-426E-40DD-AFC4-6F175D3DCCD1}">
              <a14:hiddenFill xmlns:a14="http://schemas.microsoft.com/office/drawing/2010/main">
                <a:solidFill>
                  <a:srgbClr val="FFFFFF"/>
                </a:solidFill>
              </a14:hiddenFill>
            </a:ext>
          </a:extLst>
        </p:spPr>
      </p:pic>
      <p:sp>
        <p:nvSpPr>
          <p:cNvPr id="39" name="矩形 38"/>
          <p:cNvSpPr/>
          <p:nvPr/>
        </p:nvSpPr>
        <p:spPr>
          <a:xfrm>
            <a:off x="13396555" y="32418741"/>
            <a:ext cx="6290953" cy="400110"/>
          </a:xfrm>
          <a:prstGeom prst="rect">
            <a:avLst/>
          </a:prstGeom>
        </p:spPr>
        <p:txBody>
          <a:bodyPr wrap="none">
            <a:spAutoFit/>
          </a:bodyPr>
          <a:lstStyle/>
          <a:p>
            <a:r>
              <a:rPr lang="en-US" altLang="zh-TW" sz="2000" b="0" i="1" dirty="0"/>
              <a:t>Figure </a:t>
            </a:r>
            <a:r>
              <a:rPr lang="en-US" altLang="zh-TW" sz="2000" b="0" i="1" dirty="0" smtClean="0"/>
              <a:t>6. </a:t>
            </a:r>
            <a:r>
              <a:rPr lang="en-US" altLang="zh-TW" sz="2000" b="0" i="1" dirty="0"/>
              <a:t>The proposed </a:t>
            </a:r>
            <a:r>
              <a:rPr lang="en-US" altLang="zh-TW" sz="2000" b="0" i="1" dirty="0" err="1"/>
              <a:t>HDual-Vdd</a:t>
            </a:r>
            <a:r>
              <a:rPr lang="en-US" altLang="zh-TW" sz="2000" b="0" i="1" dirty="0"/>
              <a:t> low-power design flow.</a:t>
            </a:r>
            <a:endParaRPr lang="zh-TW" altLang="en-US" sz="2000" dirty="0"/>
          </a:p>
        </p:txBody>
      </p:sp>
      <p:pic>
        <p:nvPicPr>
          <p:cNvPr id="40" name="圖片 39"/>
          <p:cNvPicPr>
            <a:picLocks noChangeAspect="1"/>
          </p:cNvPicPr>
          <p:nvPr/>
        </p:nvPicPr>
        <p:blipFill>
          <a:blip r:embed="rId22"/>
          <a:stretch>
            <a:fillRect/>
          </a:stretch>
        </p:blipFill>
        <p:spPr>
          <a:xfrm>
            <a:off x="11867681" y="33610937"/>
            <a:ext cx="9348702" cy="3237697"/>
          </a:xfrm>
          <a:prstGeom prst="rect">
            <a:avLst/>
          </a:prstGeom>
        </p:spPr>
      </p:pic>
      <p:sp>
        <p:nvSpPr>
          <p:cNvPr id="41" name="矩形 40"/>
          <p:cNvSpPr/>
          <p:nvPr/>
        </p:nvSpPr>
        <p:spPr>
          <a:xfrm>
            <a:off x="12459451" y="36779861"/>
            <a:ext cx="7920448" cy="707886"/>
          </a:xfrm>
          <a:prstGeom prst="rect">
            <a:avLst/>
          </a:prstGeom>
        </p:spPr>
        <p:txBody>
          <a:bodyPr wrap="square">
            <a:spAutoFit/>
          </a:bodyPr>
          <a:lstStyle/>
          <a:p>
            <a:pPr algn="just"/>
            <a:r>
              <a:rPr lang="en-US" altLang="zh-TW" sz="2000" b="0" i="1" dirty="0"/>
              <a:t>Figure </a:t>
            </a:r>
            <a:r>
              <a:rPr lang="en-US" altLang="zh-TW" sz="2000" b="0" i="1" dirty="0" smtClean="0"/>
              <a:t>7. </a:t>
            </a:r>
            <a:r>
              <a:rPr lang="en-US" altLang="zh-TW" sz="2000" b="0" i="1" dirty="0" err="1"/>
              <a:t>HDual-Vdd</a:t>
            </a:r>
            <a:r>
              <a:rPr lang="en-US" altLang="zh-TW" sz="2000" b="0" i="1" dirty="0"/>
              <a:t> design tool (a) the original design (b) build decision </a:t>
            </a:r>
            <a:r>
              <a:rPr lang="en-US" altLang="zh-TW" sz="2000" b="0" i="1" dirty="0" smtClean="0"/>
              <a:t>	 tree </a:t>
            </a:r>
            <a:r>
              <a:rPr lang="en-US" altLang="zh-TW" sz="2000" b="0" i="1" dirty="0"/>
              <a:t>from design </a:t>
            </a:r>
            <a:r>
              <a:rPr lang="en-US" altLang="zh-TW" sz="2000" b="0" i="1" dirty="0" smtClean="0"/>
              <a:t>hierarchy </a:t>
            </a:r>
            <a:r>
              <a:rPr lang="en-US" altLang="zh-TW" sz="2000" b="0" i="1" dirty="0"/>
              <a:t>(c) hierarchy transformation</a:t>
            </a:r>
            <a:endParaRPr lang="zh-TW" altLang="en-US" sz="2000" b="0" i="1" dirty="0"/>
          </a:p>
        </p:txBody>
      </p:sp>
      <p:graphicFrame>
        <p:nvGraphicFramePr>
          <p:cNvPr id="192" name="物件 191"/>
          <p:cNvGraphicFramePr>
            <a:graphicFrameLocks noChangeAspect="1"/>
          </p:cNvGraphicFramePr>
          <p:nvPr>
            <p:extLst>
              <p:ext uri="{D42A27DB-BD31-4B8C-83A1-F6EECF244321}">
                <p14:modId xmlns:p14="http://schemas.microsoft.com/office/powerpoint/2010/main" val="3007796024"/>
              </p:ext>
            </p:extLst>
          </p:nvPr>
        </p:nvGraphicFramePr>
        <p:xfrm>
          <a:off x="13789200" y="37597883"/>
          <a:ext cx="5037810" cy="1178425"/>
        </p:xfrm>
        <a:graphic>
          <a:graphicData uri="http://schemas.openxmlformats.org/presentationml/2006/ole">
            <mc:AlternateContent xmlns:mc="http://schemas.openxmlformats.org/markup-compatibility/2006">
              <mc:Choice xmlns:v="urn:schemas-microsoft-com:vml" Requires="v">
                <p:oleObj spid="_x0000_s3670" name="Visio" r:id="rId23" imgW="5650992" imgH="1366723" progId="">
                  <p:embed/>
                </p:oleObj>
              </mc:Choice>
              <mc:Fallback>
                <p:oleObj name="Visio" r:id="rId23" imgW="5650992" imgH="1366723" progId="">
                  <p:embed/>
                  <p:pic>
                    <p:nvPicPr>
                      <p:cNvPr id="2" name="物件 1"/>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3789200" y="37597883"/>
                        <a:ext cx="5037810" cy="1178425"/>
                      </a:xfrm>
                      <a:prstGeom prst="rect">
                        <a:avLst/>
                      </a:prstGeom>
                      <a:noFill/>
                      <a:ln>
                        <a:noFill/>
                      </a:ln>
                    </p:spPr>
                  </p:pic>
                </p:oleObj>
              </mc:Fallback>
            </mc:AlternateContent>
          </a:graphicData>
        </a:graphic>
      </p:graphicFrame>
      <p:sp>
        <p:nvSpPr>
          <p:cNvPr id="193" name="矩形 192"/>
          <p:cNvSpPr/>
          <p:nvPr/>
        </p:nvSpPr>
        <p:spPr>
          <a:xfrm>
            <a:off x="12459451" y="38738135"/>
            <a:ext cx="7920448" cy="400110"/>
          </a:xfrm>
          <a:prstGeom prst="rect">
            <a:avLst/>
          </a:prstGeom>
        </p:spPr>
        <p:txBody>
          <a:bodyPr wrap="square">
            <a:spAutoFit/>
          </a:bodyPr>
          <a:lstStyle/>
          <a:p>
            <a:pPr algn="ctr"/>
            <a:r>
              <a:rPr lang="en-US" altLang="zh-TW" sz="2000" b="0" i="1" dirty="0"/>
              <a:t>Figure </a:t>
            </a:r>
            <a:r>
              <a:rPr lang="en-US" altLang="zh-TW" sz="2000" b="0" i="1" dirty="0" smtClean="0"/>
              <a:t>8. In-path critical-module is shown by gate-level circuit.</a:t>
            </a:r>
            <a:endParaRPr lang="zh-TW" altLang="en-US" sz="2000" b="0" i="1" dirty="0"/>
          </a:p>
        </p:txBody>
      </p:sp>
      <p:pic>
        <p:nvPicPr>
          <p:cNvPr id="194" name="Picture 1050" descr="C:\Users\vlsib01\Desktop\Brother Module_2.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13248256" y="40044510"/>
            <a:ext cx="6440778" cy="1804183"/>
          </a:xfrm>
          <a:prstGeom prst="rect">
            <a:avLst/>
          </a:prstGeom>
          <a:noFill/>
          <a:extLst>
            <a:ext uri="{909E8E84-426E-40DD-AFC4-6F175D3DCCD1}">
              <a14:hiddenFill xmlns:a14="http://schemas.microsoft.com/office/drawing/2010/main">
                <a:solidFill>
                  <a:srgbClr val="FFFFFF"/>
                </a:solidFill>
              </a14:hiddenFill>
            </a:ext>
          </a:extLst>
        </p:spPr>
      </p:pic>
      <p:sp>
        <p:nvSpPr>
          <p:cNvPr id="196" name="矩形 195"/>
          <p:cNvSpPr/>
          <p:nvPr/>
        </p:nvSpPr>
        <p:spPr>
          <a:xfrm>
            <a:off x="12459451" y="41781665"/>
            <a:ext cx="7920448" cy="400110"/>
          </a:xfrm>
          <a:prstGeom prst="rect">
            <a:avLst/>
          </a:prstGeom>
        </p:spPr>
        <p:txBody>
          <a:bodyPr wrap="square">
            <a:spAutoFit/>
          </a:bodyPr>
          <a:lstStyle/>
          <a:p>
            <a:pPr algn="ctr"/>
            <a:r>
              <a:rPr lang="en-US" altLang="zh-TW" sz="2000" b="0" i="1" dirty="0"/>
              <a:t>Figure 9</a:t>
            </a:r>
            <a:r>
              <a:rPr lang="en-US" altLang="zh-TW" sz="2000" b="0" i="1" dirty="0" smtClean="0"/>
              <a:t>. Four operating relations of brother-module</a:t>
            </a:r>
            <a:endParaRPr lang="zh-TW" altLang="en-US" sz="2000" b="0" i="1" dirty="0"/>
          </a:p>
        </p:txBody>
      </p:sp>
      <p:sp>
        <p:nvSpPr>
          <p:cNvPr id="22" name="文字方塊 21"/>
          <p:cNvSpPr txBox="1"/>
          <p:nvPr/>
        </p:nvSpPr>
        <p:spPr>
          <a:xfrm>
            <a:off x="11738070" y="12974850"/>
            <a:ext cx="4348842" cy="707886"/>
          </a:xfrm>
          <a:prstGeom prst="rect">
            <a:avLst/>
          </a:prstGeom>
          <a:noFill/>
        </p:spPr>
        <p:txBody>
          <a:bodyPr wrap="square" rtlCol="0">
            <a:spAutoFit/>
          </a:bodyPr>
          <a:lstStyle/>
          <a:p>
            <a:pPr algn="just"/>
            <a:r>
              <a:rPr lang="en-US" altLang="zh-TW" sz="2000" b="0" i="1" dirty="0">
                <a:latin typeface="+mj-lt"/>
              </a:rPr>
              <a:t>Fig 3. </a:t>
            </a:r>
            <a:r>
              <a:rPr lang="en-US" altLang="zh-TW" sz="2000" b="0" i="1" dirty="0" smtClean="0">
                <a:latin typeface="+mj-lt"/>
              </a:rPr>
              <a:t>Schematic </a:t>
            </a:r>
            <a:r>
              <a:rPr lang="en-US" altLang="zh-TW" sz="2000" b="0" i="1" dirty="0">
                <a:latin typeface="+mj-lt"/>
              </a:rPr>
              <a:t>diagram of finding</a:t>
            </a:r>
            <a:r>
              <a:rPr lang="zh-TW" altLang="en-US" sz="2000" b="0" i="1" dirty="0">
                <a:latin typeface="+mj-lt"/>
              </a:rPr>
              <a:t> </a:t>
            </a:r>
            <a:r>
              <a:rPr lang="en-US" altLang="zh-TW" sz="2000" b="0" i="1" dirty="0">
                <a:latin typeface="+mj-lt"/>
              </a:rPr>
              <a:t>out the images contextual association </a:t>
            </a:r>
            <a:endParaRPr lang="zh-TW" altLang="en-US" sz="2000" b="0" i="1" dirty="0">
              <a:latin typeface="+mj-lt"/>
            </a:endParaRPr>
          </a:p>
        </p:txBody>
      </p:sp>
      <p:sp>
        <p:nvSpPr>
          <p:cNvPr id="299" name="文字方塊 298"/>
          <p:cNvSpPr txBox="1"/>
          <p:nvPr/>
        </p:nvSpPr>
        <p:spPr>
          <a:xfrm>
            <a:off x="11623272" y="15590458"/>
            <a:ext cx="4348842" cy="400110"/>
          </a:xfrm>
          <a:prstGeom prst="rect">
            <a:avLst/>
          </a:prstGeom>
          <a:noFill/>
        </p:spPr>
        <p:txBody>
          <a:bodyPr wrap="square" rtlCol="0">
            <a:spAutoFit/>
          </a:bodyPr>
          <a:lstStyle/>
          <a:p>
            <a:pPr algn="ctr"/>
            <a:r>
              <a:rPr lang="en-US" altLang="zh-TW" sz="2000" b="0" i="1" dirty="0">
                <a:latin typeface="+mj-lt"/>
              </a:rPr>
              <a:t>Fig. </a:t>
            </a:r>
            <a:r>
              <a:rPr lang="en-US" altLang="zh-TW" sz="2000" b="0" i="1" dirty="0" smtClean="0">
                <a:latin typeface="+mj-lt"/>
              </a:rPr>
              <a:t>3. </a:t>
            </a:r>
            <a:r>
              <a:rPr lang="en-US" altLang="zh-TW" sz="2000" b="0" i="1" dirty="0">
                <a:latin typeface="+mj-lt"/>
              </a:rPr>
              <a:t>Processing Element</a:t>
            </a:r>
            <a:endParaRPr lang="zh-TW" altLang="en-US" sz="2000" b="0" i="1" dirty="0">
              <a:latin typeface="+mj-lt"/>
            </a:endParaRPr>
          </a:p>
        </p:txBody>
      </p:sp>
      <p:sp>
        <p:nvSpPr>
          <p:cNvPr id="300" name="文字方塊 299"/>
          <p:cNvSpPr txBox="1"/>
          <p:nvPr/>
        </p:nvSpPr>
        <p:spPr>
          <a:xfrm>
            <a:off x="15748859" y="15612808"/>
            <a:ext cx="6063092" cy="400110"/>
          </a:xfrm>
          <a:prstGeom prst="rect">
            <a:avLst/>
          </a:prstGeom>
          <a:noFill/>
        </p:spPr>
        <p:txBody>
          <a:bodyPr wrap="square" rtlCol="0">
            <a:spAutoFit/>
          </a:bodyPr>
          <a:lstStyle/>
          <a:p>
            <a:r>
              <a:rPr lang="en-US" altLang="zh-TW" sz="2000" b="0" i="1" dirty="0">
                <a:latin typeface="+mj-lt"/>
              </a:rPr>
              <a:t>Fig. </a:t>
            </a:r>
            <a:r>
              <a:rPr lang="en-US" altLang="zh-TW" sz="2000" b="0" i="1" dirty="0" smtClean="0">
                <a:latin typeface="+mj-lt"/>
              </a:rPr>
              <a:t>4. </a:t>
            </a:r>
            <a:r>
              <a:rPr lang="en-US" altLang="zh-TW" sz="2000" b="0" i="1" dirty="0">
                <a:latin typeface="+mj-lt"/>
              </a:rPr>
              <a:t>The architecture of the motion </a:t>
            </a:r>
            <a:r>
              <a:rPr lang="en-US" altLang="zh-TW" sz="2000" b="0" i="1" dirty="0" smtClean="0">
                <a:latin typeface="+mj-lt"/>
              </a:rPr>
              <a:t>estimation circuit</a:t>
            </a:r>
            <a:endParaRPr lang="zh-TW" altLang="en-US" sz="2000" b="0" i="1" dirty="0">
              <a:latin typeface="+mj-lt"/>
            </a:endParaRPr>
          </a:p>
        </p:txBody>
      </p:sp>
      <p:sp>
        <p:nvSpPr>
          <p:cNvPr id="199" name="文字方塊 268"/>
          <p:cNvSpPr txBox="1">
            <a:spLocks noChangeArrowheads="1"/>
          </p:cNvSpPr>
          <p:nvPr/>
        </p:nvSpPr>
        <p:spPr bwMode="auto">
          <a:xfrm>
            <a:off x="22951229" y="10028283"/>
            <a:ext cx="8734468" cy="76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13" rIns="91425" bIns="45713">
            <a:spAutoFit/>
          </a:bodyPr>
          <a:lstStyle>
            <a:lvl1pPr defTabSz="915988" eaLnBrk="0" hangingPunct="0">
              <a:defRPr kumimoji="1" sz="1600" b="1">
                <a:solidFill>
                  <a:schemeClr val="tx1"/>
                </a:solidFill>
                <a:latin typeface="Times New Roman" pitchFamily="18" charset="0"/>
                <a:ea typeface="新細明體" pitchFamily="18" charset="-120"/>
              </a:defRPr>
            </a:lvl1pPr>
            <a:lvl2pPr marL="742950" indent="-285750" defTabSz="915988" eaLnBrk="0" hangingPunct="0">
              <a:defRPr kumimoji="1" sz="1600" b="1">
                <a:solidFill>
                  <a:schemeClr val="tx1"/>
                </a:solidFill>
                <a:latin typeface="Times New Roman" pitchFamily="18" charset="0"/>
                <a:ea typeface="新細明體" pitchFamily="18" charset="-120"/>
              </a:defRPr>
            </a:lvl2pPr>
            <a:lvl3pPr marL="1143000" indent="-228600" defTabSz="915988" eaLnBrk="0" hangingPunct="0">
              <a:defRPr kumimoji="1" sz="1600" b="1">
                <a:solidFill>
                  <a:schemeClr val="tx1"/>
                </a:solidFill>
                <a:latin typeface="Times New Roman" pitchFamily="18" charset="0"/>
                <a:ea typeface="新細明體" pitchFamily="18" charset="-120"/>
              </a:defRPr>
            </a:lvl3pPr>
            <a:lvl4pPr marL="1600200" indent="-228600" defTabSz="915988" eaLnBrk="0" hangingPunct="0">
              <a:defRPr kumimoji="1" sz="1600" b="1">
                <a:solidFill>
                  <a:schemeClr val="tx1"/>
                </a:solidFill>
                <a:latin typeface="Times New Roman" pitchFamily="18" charset="0"/>
                <a:ea typeface="新細明體" pitchFamily="18" charset="-120"/>
              </a:defRPr>
            </a:lvl4pPr>
            <a:lvl5pPr marL="2057400" indent="-228600" defTabSz="915988" eaLnBrk="0" hangingPunct="0">
              <a:defRPr kumimoji="1" sz="1600" b="1">
                <a:solidFill>
                  <a:schemeClr val="tx1"/>
                </a:solidFill>
                <a:latin typeface="Times New Roman" pitchFamily="18" charset="0"/>
                <a:ea typeface="新細明體" pitchFamily="18" charset="-120"/>
              </a:defRPr>
            </a:lvl5pPr>
            <a:lvl6pPr marL="25146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6pPr>
            <a:lvl7pPr marL="29718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7pPr>
            <a:lvl8pPr marL="34290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8pPr>
            <a:lvl9pPr marL="38862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9pPr>
          </a:lstStyle>
          <a:p>
            <a:pPr algn="ctr" eaLnBrk="1" hangingPunct="1"/>
            <a:r>
              <a:rPr lang="en-US" altLang="zh-TW" sz="4400" i="1" dirty="0" smtClean="0">
                <a:latin typeface="Arial" panose="020B0604020202020204" pitchFamily="34" charset="0"/>
                <a:ea typeface="標楷體" pitchFamily="65" charset="-120"/>
                <a:cs typeface="Arial" panose="020B0604020202020204" pitchFamily="34" charset="0"/>
              </a:rPr>
              <a:t>Triple Voltage ME Chip Design</a:t>
            </a:r>
            <a:endParaRPr lang="en-US" altLang="zh-TW" sz="4400" i="1" dirty="0">
              <a:latin typeface="Arial" panose="020B0604020202020204" pitchFamily="34" charset="0"/>
              <a:ea typeface="標楷體" pitchFamily="65" charset="-120"/>
              <a:cs typeface="Arial" panose="020B0604020202020204" pitchFamily="34" charset="0"/>
            </a:endParaRPr>
          </a:p>
        </p:txBody>
      </p:sp>
      <p:sp>
        <p:nvSpPr>
          <p:cNvPr id="42" name="矩形 41"/>
          <p:cNvSpPr/>
          <p:nvPr/>
        </p:nvSpPr>
        <p:spPr>
          <a:xfrm>
            <a:off x="22342941" y="10859272"/>
            <a:ext cx="10044517" cy="2677656"/>
          </a:xfrm>
          <a:prstGeom prst="rect">
            <a:avLst/>
          </a:prstGeom>
        </p:spPr>
        <p:txBody>
          <a:bodyPr wrap="square">
            <a:spAutoFit/>
          </a:bodyPr>
          <a:lstStyle/>
          <a:p>
            <a:pPr algn="just"/>
            <a:r>
              <a:rPr lang="en-US" altLang="zh-TW" sz="2800" b="0" dirty="0" smtClean="0"/>
              <a:t>The low-power </a:t>
            </a:r>
            <a:r>
              <a:rPr lang="en-US" altLang="zh-TW" sz="2800" b="0" dirty="0"/>
              <a:t>dual-core motion estimation chip, the chip’s structure is shown in Fig. </a:t>
            </a:r>
            <a:r>
              <a:rPr lang="en-US" altLang="zh-TW" sz="2800" b="0" dirty="0" smtClean="0"/>
              <a:t>10. </a:t>
            </a:r>
            <a:r>
              <a:rPr lang="en-US" altLang="zh-TW" sz="2800" b="0" dirty="0"/>
              <a:t>The dual-core ME design voltage-domain are separately into three major portions, the high-voltage (VDD-HIGH) and low-voltage (VDD-LOW) for dual-core ME core. The VGA output display module is put in a specific region, and without need to be processed by </a:t>
            </a:r>
            <a:r>
              <a:rPr lang="en-US" altLang="zh-TW" sz="2800" b="0" dirty="0" err="1" smtClean="0"/>
              <a:t>HDualVdd</a:t>
            </a:r>
            <a:r>
              <a:rPr lang="en-US" altLang="zh-TW" sz="2800" b="0" smtClean="0"/>
              <a:t>.</a:t>
            </a:r>
            <a:endParaRPr lang="zh-TW" altLang="en-US" sz="2800" b="0" dirty="0"/>
          </a:p>
        </p:txBody>
      </p:sp>
      <p:sp>
        <p:nvSpPr>
          <p:cNvPr id="201" name="文字方塊 200"/>
          <p:cNvSpPr txBox="1"/>
          <p:nvPr/>
        </p:nvSpPr>
        <p:spPr>
          <a:xfrm>
            <a:off x="24453740" y="17994885"/>
            <a:ext cx="5169010" cy="400110"/>
          </a:xfrm>
          <a:prstGeom prst="rect">
            <a:avLst/>
          </a:prstGeom>
          <a:noFill/>
        </p:spPr>
        <p:txBody>
          <a:bodyPr wrap="square" rtlCol="0">
            <a:spAutoFit/>
          </a:bodyPr>
          <a:lstStyle/>
          <a:p>
            <a:pPr algn="ctr"/>
            <a:r>
              <a:rPr lang="en-US" altLang="zh-TW" sz="2000" b="0" i="1" dirty="0">
                <a:latin typeface="+mj-lt"/>
              </a:rPr>
              <a:t>Fig. </a:t>
            </a:r>
            <a:r>
              <a:rPr lang="en-US" altLang="zh-TW" sz="2000" b="0" i="1" dirty="0" smtClean="0">
                <a:latin typeface="+mj-lt"/>
              </a:rPr>
              <a:t>10. Dual-Core ME Chip Architecture</a:t>
            </a:r>
            <a:endParaRPr lang="zh-TW" altLang="en-US" sz="2000" b="0" i="1" dirty="0">
              <a:latin typeface="+mj-lt"/>
            </a:endParaRPr>
          </a:p>
        </p:txBody>
      </p:sp>
      <p:pic>
        <p:nvPicPr>
          <p:cNvPr id="43" name="圖片 42"/>
          <p:cNvPicPr>
            <a:picLocks noChangeAspect="1"/>
          </p:cNvPicPr>
          <p:nvPr/>
        </p:nvPicPr>
        <p:blipFill>
          <a:blip r:embed="rId26"/>
          <a:stretch>
            <a:fillRect/>
          </a:stretch>
        </p:blipFill>
        <p:spPr>
          <a:xfrm>
            <a:off x="22200159" y="18577965"/>
            <a:ext cx="4899861" cy="3125463"/>
          </a:xfrm>
          <a:prstGeom prst="rect">
            <a:avLst/>
          </a:prstGeom>
        </p:spPr>
      </p:pic>
      <p:pic>
        <p:nvPicPr>
          <p:cNvPr id="44" name="圖片 43"/>
          <p:cNvPicPr>
            <a:picLocks noChangeAspect="1"/>
          </p:cNvPicPr>
          <p:nvPr/>
        </p:nvPicPr>
        <p:blipFill>
          <a:blip r:embed="rId27"/>
          <a:stretch>
            <a:fillRect/>
          </a:stretch>
        </p:blipFill>
        <p:spPr>
          <a:xfrm>
            <a:off x="27074523" y="18660106"/>
            <a:ext cx="5489915" cy="3043322"/>
          </a:xfrm>
          <a:prstGeom prst="rect">
            <a:avLst/>
          </a:prstGeom>
        </p:spPr>
      </p:pic>
      <p:sp>
        <p:nvSpPr>
          <p:cNvPr id="204" name="文字方塊 203"/>
          <p:cNvSpPr txBox="1"/>
          <p:nvPr/>
        </p:nvSpPr>
        <p:spPr>
          <a:xfrm>
            <a:off x="22200159" y="21785569"/>
            <a:ext cx="4899861" cy="707886"/>
          </a:xfrm>
          <a:prstGeom prst="rect">
            <a:avLst/>
          </a:prstGeom>
          <a:noFill/>
        </p:spPr>
        <p:txBody>
          <a:bodyPr wrap="square" rtlCol="0">
            <a:spAutoFit/>
          </a:bodyPr>
          <a:lstStyle/>
          <a:p>
            <a:pPr algn="ctr"/>
            <a:r>
              <a:rPr lang="en-US" altLang="zh-TW" sz="2000" b="0" i="1" dirty="0">
                <a:latin typeface="+mj-lt"/>
              </a:rPr>
              <a:t>Fig. </a:t>
            </a:r>
            <a:r>
              <a:rPr lang="en-US" altLang="zh-TW" sz="2000" b="0" i="1" dirty="0" smtClean="0">
                <a:latin typeface="+mj-lt"/>
              </a:rPr>
              <a:t>11. Dual-Core ME performance and power analysis</a:t>
            </a:r>
            <a:endParaRPr lang="zh-TW" altLang="en-US" sz="2000" b="0" i="1" dirty="0">
              <a:latin typeface="+mj-lt"/>
            </a:endParaRPr>
          </a:p>
        </p:txBody>
      </p:sp>
      <p:sp>
        <p:nvSpPr>
          <p:cNvPr id="206" name="文字方塊 205"/>
          <p:cNvSpPr txBox="1"/>
          <p:nvPr/>
        </p:nvSpPr>
        <p:spPr>
          <a:xfrm>
            <a:off x="27414671" y="21785569"/>
            <a:ext cx="4919485" cy="707886"/>
          </a:xfrm>
          <a:prstGeom prst="rect">
            <a:avLst/>
          </a:prstGeom>
          <a:noFill/>
        </p:spPr>
        <p:txBody>
          <a:bodyPr wrap="square" rtlCol="0">
            <a:spAutoFit/>
          </a:bodyPr>
          <a:lstStyle/>
          <a:p>
            <a:pPr algn="ctr"/>
            <a:r>
              <a:rPr lang="en-US" altLang="zh-TW" sz="2000" b="0" i="1" dirty="0">
                <a:latin typeface="+mj-lt"/>
              </a:rPr>
              <a:t>Fig. </a:t>
            </a:r>
            <a:r>
              <a:rPr lang="en-US" altLang="zh-TW" sz="2000" b="0" i="1" dirty="0" smtClean="0">
                <a:latin typeface="+mj-lt"/>
              </a:rPr>
              <a:t>12. Triple-</a:t>
            </a:r>
            <a:r>
              <a:rPr lang="en-US" altLang="zh-TW" sz="2000" b="0" i="1" dirty="0" err="1" smtClean="0">
                <a:latin typeface="+mj-lt"/>
              </a:rPr>
              <a:t>Vdd</a:t>
            </a:r>
            <a:r>
              <a:rPr lang="en-US" altLang="zh-TW" sz="2000" b="0" i="1" dirty="0" smtClean="0">
                <a:latin typeface="+mj-lt"/>
              </a:rPr>
              <a:t> chip’s performance and power analysis</a:t>
            </a:r>
            <a:endParaRPr lang="zh-TW" altLang="en-US" sz="2000" b="0" i="1" dirty="0">
              <a:latin typeface="+mj-lt"/>
            </a:endParaRPr>
          </a:p>
        </p:txBody>
      </p:sp>
      <p:sp>
        <p:nvSpPr>
          <p:cNvPr id="210" name="文字方塊 209"/>
          <p:cNvSpPr txBox="1"/>
          <p:nvPr/>
        </p:nvSpPr>
        <p:spPr>
          <a:xfrm>
            <a:off x="22317257" y="25335071"/>
            <a:ext cx="10016900" cy="400110"/>
          </a:xfrm>
          <a:prstGeom prst="rect">
            <a:avLst/>
          </a:prstGeom>
          <a:noFill/>
        </p:spPr>
        <p:txBody>
          <a:bodyPr wrap="square" rtlCol="0">
            <a:spAutoFit/>
          </a:bodyPr>
          <a:lstStyle/>
          <a:p>
            <a:pPr algn="ctr"/>
            <a:r>
              <a:rPr lang="en-US" altLang="zh-TW" sz="2000" b="0" i="1" dirty="0">
                <a:latin typeface="+mj-lt"/>
              </a:rPr>
              <a:t>Fig. </a:t>
            </a:r>
            <a:r>
              <a:rPr lang="en-US" altLang="zh-TW" sz="2000" b="0" i="1" dirty="0" smtClean="0">
                <a:latin typeface="+mj-lt"/>
              </a:rPr>
              <a:t>13. Back-end process in physical design stage of this chip.</a:t>
            </a:r>
            <a:endParaRPr lang="zh-TW" altLang="en-US" sz="2000" b="0" i="1" dirty="0">
              <a:latin typeface="+mj-lt"/>
            </a:endParaRPr>
          </a:p>
        </p:txBody>
      </p:sp>
      <p:sp>
        <p:nvSpPr>
          <p:cNvPr id="211" name="圓角矩形 210"/>
          <p:cNvSpPr/>
          <p:nvPr/>
        </p:nvSpPr>
        <p:spPr bwMode="auto">
          <a:xfrm>
            <a:off x="22125046" y="26081200"/>
            <a:ext cx="10420606" cy="12287882"/>
          </a:xfrm>
          <a:prstGeom prst="roundRect">
            <a:avLst>
              <a:gd name="adj" fmla="val 5581"/>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639763" rtl="0" eaLnBrk="1" fontAlgn="base" latinLnBrk="0" hangingPunct="1">
              <a:lnSpc>
                <a:spcPct val="100000"/>
              </a:lnSpc>
              <a:spcBef>
                <a:spcPct val="0"/>
              </a:spcBef>
              <a:spcAft>
                <a:spcPct val="0"/>
              </a:spcAft>
              <a:buClrTx/>
              <a:buSzTx/>
              <a:buFontTx/>
              <a:buNone/>
              <a:tabLst/>
            </a:pPr>
            <a:endParaRPr kumimoji="1" lang="zh-TW" altLang="en-US" sz="1500" b="1"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212" name="文字方塊 268"/>
          <p:cNvSpPr txBox="1">
            <a:spLocks noChangeArrowheads="1"/>
          </p:cNvSpPr>
          <p:nvPr/>
        </p:nvSpPr>
        <p:spPr bwMode="auto">
          <a:xfrm>
            <a:off x="21690352" y="26067835"/>
            <a:ext cx="11228048" cy="76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13" rIns="91425" bIns="45713">
            <a:spAutoFit/>
          </a:bodyPr>
          <a:lstStyle>
            <a:lvl1pPr defTabSz="915988" eaLnBrk="0" hangingPunct="0">
              <a:defRPr kumimoji="1" sz="1600" b="1">
                <a:solidFill>
                  <a:schemeClr val="tx1"/>
                </a:solidFill>
                <a:latin typeface="Times New Roman" pitchFamily="18" charset="0"/>
                <a:ea typeface="新細明體" pitchFamily="18" charset="-120"/>
              </a:defRPr>
            </a:lvl1pPr>
            <a:lvl2pPr marL="742950" indent="-285750" defTabSz="915988" eaLnBrk="0" hangingPunct="0">
              <a:defRPr kumimoji="1" sz="1600" b="1">
                <a:solidFill>
                  <a:schemeClr val="tx1"/>
                </a:solidFill>
                <a:latin typeface="Times New Roman" pitchFamily="18" charset="0"/>
                <a:ea typeface="新細明體" pitchFamily="18" charset="-120"/>
              </a:defRPr>
            </a:lvl2pPr>
            <a:lvl3pPr marL="1143000" indent="-228600" defTabSz="915988" eaLnBrk="0" hangingPunct="0">
              <a:defRPr kumimoji="1" sz="1600" b="1">
                <a:solidFill>
                  <a:schemeClr val="tx1"/>
                </a:solidFill>
                <a:latin typeface="Times New Roman" pitchFamily="18" charset="0"/>
                <a:ea typeface="新細明體" pitchFamily="18" charset="-120"/>
              </a:defRPr>
            </a:lvl3pPr>
            <a:lvl4pPr marL="1600200" indent="-228600" defTabSz="915988" eaLnBrk="0" hangingPunct="0">
              <a:defRPr kumimoji="1" sz="1600" b="1">
                <a:solidFill>
                  <a:schemeClr val="tx1"/>
                </a:solidFill>
                <a:latin typeface="Times New Roman" pitchFamily="18" charset="0"/>
                <a:ea typeface="新細明體" pitchFamily="18" charset="-120"/>
              </a:defRPr>
            </a:lvl4pPr>
            <a:lvl5pPr marL="2057400" indent="-228600" defTabSz="915988" eaLnBrk="0" hangingPunct="0">
              <a:defRPr kumimoji="1" sz="1600" b="1">
                <a:solidFill>
                  <a:schemeClr val="tx1"/>
                </a:solidFill>
                <a:latin typeface="Times New Roman" pitchFamily="18" charset="0"/>
                <a:ea typeface="新細明體" pitchFamily="18" charset="-120"/>
              </a:defRPr>
            </a:lvl5pPr>
            <a:lvl6pPr marL="25146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6pPr>
            <a:lvl7pPr marL="29718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7pPr>
            <a:lvl8pPr marL="34290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8pPr>
            <a:lvl9pPr marL="38862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9pPr>
          </a:lstStyle>
          <a:p>
            <a:pPr algn="ctr" eaLnBrk="1" hangingPunct="1"/>
            <a:r>
              <a:rPr lang="en-US" altLang="zh-TW" sz="4400" i="1" dirty="0" smtClean="0">
                <a:latin typeface="Arial" panose="020B0604020202020204" pitchFamily="34" charset="0"/>
                <a:ea typeface="標楷體" pitchFamily="65" charset="-120"/>
                <a:cs typeface="Arial" panose="020B0604020202020204" pitchFamily="34" charset="0"/>
              </a:rPr>
              <a:t>Chip Measurements &amp; Verifications</a:t>
            </a:r>
            <a:endParaRPr lang="en-US" altLang="zh-TW" sz="4400" i="1" dirty="0">
              <a:latin typeface="Arial" panose="020B0604020202020204" pitchFamily="34" charset="0"/>
              <a:ea typeface="標楷體" pitchFamily="65" charset="-120"/>
              <a:cs typeface="Arial" panose="020B0604020202020204" pitchFamily="34" charset="0"/>
            </a:endParaRPr>
          </a:p>
        </p:txBody>
      </p:sp>
      <p:pic>
        <p:nvPicPr>
          <p:cNvPr id="48" name="圖片 47"/>
          <p:cNvPicPr>
            <a:picLocks noChangeAspect="1"/>
          </p:cNvPicPr>
          <p:nvPr/>
        </p:nvPicPr>
        <p:blipFill>
          <a:blip r:embed="rId28"/>
          <a:stretch>
            <a:fillRect/>
          </a:stretch>
        </p:blipFill>
        <p:spPr>
          <a:xfrm>
            <a:off x="22354801" y="26996044"/>
            <a:ext cx="5045576" cy="2233332"/>
          </a:xfrm>
          <a:prstGeom prst="rect">
            <a:avLst/>
          </a:prstGeom>
        </p:spPr>
      </p:pic>
      <p:sp>
        <p:nvSpPr>
          <p:cNvPr id="49" name="矩形 48"/>
          <p:cNvSpPr/>
          <p:nvPr/>
        </p:nvSpPr>
        <p:spPr>
          <a:xfrm>
            <a:off x="22238969" y="29313543"/>
            <a:ext cx="5859782" cy="707886"/>
          </a:xfrm>
          <a:prstGeom prst="rect">
            <a:avLst/>
          </a:prstGeom>
        </p:spPr>
        <p:txBody>
          <a:bodyPr wrap="square">
            <a:spAutoFit/>
          </a:bodyPr>
          <a:lstStyle/>
          <a:p>
            <a:r>
              <a:rPr lang="en-US" altLang="zh-TW" sz="2000" b="0" i="1" dirty="0"/>
              <a:t>Fig. </a:t>
            </a:r>
            <a:r>
              <a:rPr lang="en-US" altLang="zh-TW" sz="2000" b="0" i="1" dirty="0" smtClean="0"/>
              <a:t>14. (</a:t>
            </a:r>
            <a:r>
              <a:rPr lang="en-US" altLang="zh-TW" sz="2000" b="0" i="1" dirty="0"/>
              <a:t>a) </a:t>
            </a:r>
            <a:r>
              <a:rPr lang="en-US" altLang="zh-TW" sz="2000" b="0" i="1" dirty="0" smtClean="0"/>
              <a:t>Voltage domain assignment of target chip.</a:t>
            </a:r>
          </a:p>
          <a:p>
            <a:r>
              <a:rPr lang="en-US" altLang="zh-TW" sz="2000" b="0" i="1" dirty="0" smtClean="0"/>
              <a:t>             (b</a:t>
            </a:r>
            <a:r>
              <a:rPr lang="en-US" altLang="zh-TW" sz="2000" b="0" i="1" dirty="0"/>
              <a:t>) </a:t>
            </a:r>
            <a:r>
              <a:rPr lang="en-US" altLang="zh-TW" sz="2000" b="0" i="1" dirty="0" smtClean="0"/>
              <a:t>Die’s </a:t>
            </a:r>
            <a:r>
              <a:rPr lang="en-US" altLang="zh-TW" sz="2000" b="0" i="1" dirty="0"/>
              <a:t>photo taken from a microscope.</a:t>
            </a:r>
            <a:endParaRPr lang="zh-TW" altLang="en-US" sz="2000" b="0" i="1" dirty="0"/>
          </a:p>
        </p:txBody>
      </p:sp>
      <p:sp>
        <p:nvSpPr>
          <p:cNvPr id="216" name="文字方塊 215"/>
          <p:cNvSpPr txBox="1"/>
          <p:nvPr/>
        </p:nvSpPr>
        <p:spPr>
          <a:xfrm>
            <a:off x="27498460" y="29215842"/>
            <a:ext cx="5273102" cy="457048"/>
          </a:xfrm>
          <a:prstGeom prst="rect">
            <a:avLst/>
          </a:prstGeom>
          <a:noFill/>
        </p:spPr>
        <p:txBody>
          <a:bodyPr wrap="square" rtlCol="0">
            <a:spAutoFit/>
          </a:bodyPr>
          <a:lstStyle/>
          <a:p>
            <a:pPr algn="ctr"/>
            <a:r>
              <a:rPr lang="en-US" altLang="zh-TW" b="0" i="1" dirty="0">
                <a:latin typeface="+mj-lt"/>
              </a:rPr>
              <a:t>Fig. </a:t>
            </a:r>
            <a:r>
              <a:rPr lang="en-US" altLang="zh-TW" b="0" i="1" dirty="0" smtClean="0">
                <a:latin typeface="+mj-lt"/>
              </a:rPr>
              <a:t>15. Chip works in BIST mode</a:t>
            </a:r>
            <a:endParaRPr lang="en-US" altLang="zh-TW" b="0" i="1" dirty="0">
              <a:latin typeface="+mj-lt"/>
            </a:endParaRPr>
          </a:p>
        </p:txBody>
      </p:sp>
      <p:pic>
        <p:nvPicPr>
          <p:cNvPr id="218" name="圖片 217"/>
          <p:cNvPicPr/>
          <p:nvPr/>
        </p:nvPicPr>
        <p:blipFill>
          <a:blip r:embed="rId29" cstate="print"/>
          <a:srcRect/>
          <a:stretch>
            <a:fillRect/>
          </a:stretch>
        </p:blipFill>
        <p:spPr bwMode="auto">
          <a:xfrm>
            <a:off x="27649181" y="30021429"/>
            <a:ext cx="4406561" cy="2637232"/>
          </a:xfrm>
          <a:prstGeom prst="rect">
            <a:avLst/>
          </a:prstGeom>
          <a:noFill/>
          <a:ln w="9525">
            <a:noFill/>
            <a:miter lim="800000"/>
            <a:headEnd/>
            <a:tailEnd/>
          </a:ln>
        </p:spPr>
      </p:pic>
      <p:sp>
        <p:nvSpPr>
          <p:cNvPr id="220" name="文字方塊 219"/>
          <p:cNvSpPr txBox="1"/>
          <p:nvPr/>
        </p:nvSpPr>
        <p:spPr>
          <a:xfrm>
            <a:off x="24142369" y="32736529"/>
            <a:ext cx="5915301" cy="457048"/>
          </a:xfrm>
          <a:prstGeom prst="rect">
            <a:avLst/>
          </a:prstGeom>
          <a:noFill/>
        </p:spPr>
        <p:txBody>
          <a:bodyPr wrap="square" rtlCol="0">
            <a:spAutoFit/>
          </a:bodyPr>
          <a:lstStyle/>
          <a:p>
            <a:pPr algn="just"/>
            <a:r>
              <a:rPr lang="en-US" altLang="zh-TW" b="0" i="1" dirty="0">
                <a:latin typeface="+mj-lt"/>
              </a:rPr>
              <a:t>Fig. </a:t>
            </a:r>
            <a:r>
              <a:rPr lang="en-US" altLang="zh-TW" b="0" i="1" dirty="0" smtClean="0">
                <a:latin typeface="+mj-lt"/>
              </a:rPr>
              <a:t>16. </a:t>
            </a:r>
            <a:r>
              <a:rPr lang="en-US" altLang="zh-TW" b="0" i="1" dirty="0">
                <a:latin typeface="+mj-lt"/>
              </a:rPr>
              <a:t>The </a:t>
            </a:r>
            <a:r>
              <a:rPr lang="en-US" altLang="zh-TW" b="0" i="1" dirty="0" smtClean="0">
                <a:latin typeface="+mj-lt"/>
              </a:rPr>
              <a:t>fully </a:t>
            </a:r>
            <a:r>
              <a:rPr lang="en-US" altLang="zh-TW" b="0" i="1" dirty="0">
                <a:latin typeface="+mj-lt"/>
              </a:rPr>
              <a:t>chip function </a:t>
            </a:r>
            <a:r>
              <a:rPr lang="en-US" altLang="zh-TW" b="0" i="1" dirty="0" smtClean="0">
                <a:latin typeface="+mj-lt"/>
              </a:rPr>
              <a:t>verification</a:t>
            </a:r>
            <a:endParaRPr lang="zh-TW" altLang="en-US" b="0" i="1" dirty="0">
              <a:latin typeface="+mj-lt"/>
            </a:endParaRPr>
          </a:p>
        </p:txBody>
      </p:sp>
      <p:pic>
        <p:nvPicPr>
          <p:cNvPr id="221" name="Picture 3" descr="C:\Users\vlsib01\Desktop\Screenshot_2014-11-18-18-01-04.png"/>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22951229" y="30046500"/>
            <a:ext cx="4300260" cy="2606111"/>
          </a:xfrm>
          <a:prstGeom prst="rect">
            <a:avLst/>
          </a:prstGeom>
          <a:noFill/>
          <a:extLst/>
        </p:spPr>
      </p:pic>
      <p:pic>
        <p:nvPicPr>
          <p:cNvPr id="224" name="圖片 223"/>
          <p:cNvPicPr/>
          <p:nvPr/>
        </p:nvPicPr>
        <p:blipFill rotWithShape="1">
          <a:blip r:embed="rId31" cstate="print">
            <a:extLst>
              <a:ext uri="{28A0092B-C50C-407E-A947-70E740481C1C}">
                <a14:useLocalDpi xmlns:a14="http://schemas.microsoft.com/office/drawing/2010/main" val="0"/>
              </a:ext>
            </a:extLst>
          </a:blip>
          <a:srcRect l="7972" t="23698" r="52756" b="12666"/>
          <a:stretch/>
        </p:blipFill>
        <p:spPr bwMode="auto">
          <a:xfrm>
            <a:off x="22576698" y="22536506"/>
            <a:ext cx="2683162" cy="2713769"/>
          </a:xfrm>
          <a:prstGeom prst="rect">
            <a:avLst/>
          </a:prstGeom>
          <a:ln>
            <a:noFill/>
          </a:ln>
          <a:extLst>
            <a:ext uri="{53640926-AAD7-44D8-BBD7-CCE9431645EC}">
              <a14:shadowObscured xmlns:a14="http://schemas.microsoft.com/office/drawing/2010/main"/>
            </a:ext>
          </a:extLst>
        </p:spPr>
      </p:pic>
      <p:pic>
        <p:nvPicPr>
          <p:cNvPr id="225" name="Picture 7"/>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25642960" y="22540483"/>
            <a:ext cx="2914118" cy="2713411"/>
          </a:xfrm>
          <a:prstGeom prst="rect">
            <a:avLst/>
          </a:prstGeom>
          <a:noFill/>
          <a:ln>
            <a:noFill/>
          </a:ln>
          <a:extLst/>
        </p:spPr>
      </p:pic>
      <p:pic>
        <p:nvPicPr>
          <p:cNvPr id="226" name="Picture 2" descr="C:\Users\vlsib01\Desktop\ME量測流程.png"/>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27629639" y="26728051"/>
            <a:ext cx="4757819" cy="2378749"/>
          </a:xfrm>
          <a:prstGeom prst="rect">
            <a:avLst/>
          </a:prstGeom>
          <a:noFill/>
          <a:extLst/>
        </p:spPr>
      </p:pic>
      <p:pic>
        <p:nvPicPr>
          <p:cNvPr id="53" name="圖片 52"/>
          <p:cNvPicPr>
            <a:picLocks noChangeAspect="1"/>
          </p:cNvPicPr>
          <p:nvPr/>
        </p:nvPicPr>
        <p:blipFill>
          <a:blip r:embed="rId34"/>
          <a:stretch>
            <a:fillRect/>
          </a:stretch>
        </p:blipFill>
        <p:spPr>
          <a:xfrm>
            <a:off x="23126517" y="34535495"/>
            <a:ext cx="7823455" cy="3737967"/>
          </a:xfrm>
          <a:prstGeom prst="rect">
            <a:avLst/>
          </a:prstGeom>
        </p:spPr>
      </p:pic>
      <p:sp>
        <p:nvSpPr>
          <p:cNvPr id="232" name="矩形 231"/>
          <p:cNvSpPr/>
          <p:nvPr/>
        </p:nvSpPr>
        <p:spPr>
          <a:xfrm>
            <a:off x="22342941" y="33262087"/>
            <a:ext cx="10001036" cy="1384995"/>
          </a:xfrm>
          <a:prstGeom prst="rect">
            <a:avLst/>
          </a:prstGeom>
        </p:spPr>
        <p:txBody>
          <a:bodyPr wrap="square">
            <a:spAutoFit/>
          </a:bodyPr>
          <a:lstStyle/>
          <a:p>
            <a:pPr algn="just"/>
            <a:r>
              <a:rPr lang="en-US" altLang="zh-TW" sz="2800" b="0" dirty="0" smtClean="0"/>
              <a:t>The dual-voltage design can reduce power consumption by </a:t>
            </a:r>
            <a:r>
              <a:rPr lang="en-US" altLang="zh-TW" sz="2800" dirty="0" smtClean="0"/>
              <a:t>30% </a:t>
            </a:r>
            <a:r>
              <a:rPr lang="en-US" altLang="zh-TW" sz="2800" b="0" dirty="0"/>
              <a:t>when compared with the </a:t>
            </a:r>
            <a:r>
              <a:rPr lang="en-US" altLang="zh-TW" sz="2800" b="0" dirty="0" smtClean="0"/>
              <a:t>high-voltage </a:t>
            </a:r>
            <a:r>
              <a:rPr lang="en-US" altLang="zh-TW" sz="2800" b="0" dirty="0"/>
              <a:t>design. </a:t>
            </a:r>
            <a:r>
              <a:rPr lang="en-US" altLang="zh-TW" sz="2800" b="0" dirty="0" smtClean="0"/>
              <a:t>And 20</a:t>
            </a:r>
            <a:r>
              <a:rPr lang="en-US" altLang="zh-TW" sz="2800" b="0" dirty="0"/>
              <a:t>% reduction when compared with the </a:t>
            </a:r>
            <a:r>
              <a:rPr lang="en-US" altLang="zh-TW" sz="2800" b="0" dirty="0" smtClean="0"/>
              <a:t>low-voltage </a:t>
            </a:r>
            <a:r>
              <a:rPr lang="en-US" altLang="zh-TW" sz="2800" b="0" dirty="0"/>
              <a:t>design as shown in Fig. </a:t>
            </a:r>
            <a:r>
              <a:rPr lang="en-US" altLang="zh-TW" sz="2800" b="0" dirty="0" smtClean="0"/>
              <a:t>17.</a:t>
            </a:r>
            <a:endParaRPr lang="zh-TW" altLang="en-US" sz="2800" b="0" dirty="0"/>
          </a:p>
        </p:txBody>
      </p:sp>
      <p:sp>
        <p:nvSpPr>
          <p:cNvPr id="234" name="圓角矩形 233"/>
          <p:cNvSpPr/>
          <p:nvPr/>
        </p:nvSpPr>
        <p:spPr bwMode="auto">
          <a:xfrm>
            <a:off x="22125046" y="38825926"/>
            <a:ext cx="10420606" cy="4740809"/>
          </a:xfrm>
          <a:prstGeom prst="roundRect">
            <a:avLst>
              <a:gd name="adj" fmla="val 5581"/>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639763" rtl="0" eaLnBrk="1" fontAlgn="base" latinLnBrk="0" hangingPunct="1">
              <a:lnSpc>
                <a:spcPct val="100000"/>
              </a:lnSpc>
              <a:spcBef>
                <a:spcPct val="0"/>
              </a:spcBef>
              <a:spcAft>
                <a:spcPct val="0"/>
              </a:spcAft>
              <a:buClrTx/>
              <a:buSzTx/>
              <a:buFontTx/>
              <a:buNone/>
              <a:tabLst/>
            </a:pPr>
            <a:endParaRPr kumimoji="1" lang="zh-TW" altLang="en-US" sz="1500" b="1" i="0" u="none" strike="noStrike" cap="none" normalizeH="0" baseline="0" dirty="0" smtClean="0">
              <a:ln>
                <a:noFill/>
              </a:ln>
              <a:solidFill>
                <a:schemeClr val="tx1"/>
              </a:solidFill>
              <a:effectLst/>
              <a:latin typeface="Times New Roman" pitchFamily="18" charset="0"/>
              <a:ea typeface="新細明體" pitchFamily="18" charset="-120"/>
            </a:endParaRPr>
          </a:p>
        </p:txBody>
      </p:sp>
      <p:sp>
        <p:nvSpPr>
          <p:cNvPr id="235" name="文字方塊 268"/>
          <p:cNvSpPr txBox="1">
            <a:spLocks noChangeArrowheads="1"/>
          </p:cNvSpPr>
          <p:nvPr/>
        </p:nvSpPr>
        <p:spPr bwMode="auto">
          <a:xfrm>
            <a:off x="21690352" y="38812562"/>
            <a:ext cx="11228048" cy="76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13" rIns="91425" bIns="45713">
            <a:spAutoFit/>
          </a:bodyPr>
          <a:lstStyle>
            <a:lvl1pPr defTabSz="915988" eaLnBrk="0" hangingPunct="0">
              <a:defRPr kumimoji="1" sz="1600" b="1">
                <a:solidFill>
                  <a:schemeClr val="tx1"/>
                </a:solidFill>
                <a:latin typeface="Times New Roman" pitchFamily="18" charset="0"/>
                <a:ea typeface="新細明體" pitchFamily="18" charset="-120"/>
              </a:defRPr>
            </a:lvl1pPr>
            <a:lvl2pPr marL="742950" indent="-285750" defTabSz="915988" eaLnBrk="0" hangingPunct="0">
              <a:defRPr kumimoji="1" sz="1600" b="1">
                <a:solidFill>
                  <a:schemeClr val="tx1"/>
                </a:solidFill>
                <a:latin typeface="Times New Roman" pitchFamily="18" charset="0"/>
                <a:ea typeface="新細明體" pitchFamily="18" charset="-120"/>
              </a:defRPr>
            </a:lvl2pPr>
            <a:lvl3pPr marL="1143000" indent="-228600" defTabSz="915988" eaLnBrk="0" hangingPunct="0">
              <a:defRPr kumimoji="1" sz="1600" b="1">
                <a:solidFill>
                  <a:schemeClr val="tx1"/>
                </a:solidFill>
                <a:latin typeface="Times New Roman" pitchFamily="18" charset="0"/>
                <a:ea typeface="新細明體" pitchFamily="18" charset="-120"/>
              </a:defRPr>
            </a:lvl3pPr>
            <a:lvl4pPr marL="1600200" indent="-228600" defTabSz="915988" eaLnBrk="0" hangingPunct="0">
              <a:defRPr kumimoji="1" sz="1600" b="1">
                <a:solidFill>
                  <a:schemeClr val="tx1"/>
                </a:solidFill>
                <a:latin typeface="Times New Roman" pitchFamily="18" charset="0"/>
                <a:ea typeface="新細明體" pitchFamily="18" charset="-120"/>
              </a:defRPr>
            </a:lvl4pPr>
            <a:lvl5pPr marL="2057400" indent="-228600" defTabSz="915988" eaLnBrk="0" hangingPunct="0">
              <a:defRPr kumimoji="1" sz="1600" b="1">
                <a:solidFill>
                  <a:schemeClr val="tx1"/>
                </a:solidFill>
                <a:latin typeface="Times New Roman" pitchFamily="18" charset="0"/>
                <a:ea typeface="新細明體" pitchFamily="18" charset="-120"/>
              </a:defRPr>
            </a:lvl5pPr>
            <a:lvl6pPr marL="25146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6pPr>
            <a:lvl7pPr marL="29718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7pPr>
            <a:lvl8pPr marL="34290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8pPr>
            <a:lvl9pPr marL="3886200" indent="-228600" defTabSz="915988" eaLnBrk="0" fontAlgn="base" hangingPunct="0">
              <a:spcBef>
                <a:spcPct val="0"/>
              </a:spcBef>
              <a:spcAft>
                <a:spcPct val="0"/>
              </a:spcAft>
              <a:defRPr kumimoji="1" sz="1600" b="1">
                <a:solidFill>
                  <a:schemeClr val="tx1"/>
                </a:solidFill>
                <a:latin typeface="Times New Roman" pitchFamily="18" charset="0"/>
                <a:ea typeface="新細明體" pitchFamily="18" charset="-120"/>
              </a:defRPr>
            </a:lvl9pPr>
          </a:lstStyle>
          <a:p>
            <a:pPr algn="ctr" eaLnBrk="1" hangingPunct="1"/>
            <a:r>
              <a:rPr lang="en-US" altLang="zh-TW" sz="4400" i="1" dirty="0" smtClean="0">
                <a:latin typeface="Arial" panose="020B0604020202020204" pitchFamily="34" charset="0"/>
                <a:ea typeface="標楷體" pitchFamily="65" charset="-120"/>
                <a:cs typeface="Arial" panose="020B0604020202020204" pitchFamily="34" charset="0"/>
              </a:rPr>
              <a:t>Conclusions</a:t>
            </a:r>
            <a:endParaRPr lang="en-US" altLang="zh-TW" sz="4400" i="1" dirty="0">
              <a:latin typeface="Arial" panose="020B0604020202020204" pitchFamily="34" charset="0"/>
              <a:ea typeface="標楷體" pitchFamily="65" charset="-120"/>
              <a:cs typeface="Arial" panose="020B0604020202020204" pitchFamily="34" charset="0"/>
            </a:endParaRPr>
          </a:p>
        </p:txBody>
      </p:sp>
      <p:sp>
        <p:nvSpPr>
          <p:cNvPr id="244" name="矩形 243"/>
          <p:cNvSpPr/>
          <p:nvPr/>
        </p:nvSpPr>
        <p:spPr>
          <a:xfrm>
            <a:off x="22342941" y="39514562"/>
            <a:ext cx="10001036" cy="3970318"/>
          </a:xfrm>
          <a:prstGeom prst="rect">
            <a:avLst/>
          </a:prstGeom>
        </p:spPr>
        <p:txBody>
          <a:bodyPr wrap="square">
            <a:spAutoFit/>
          </a:bodyPr>
          <a:lstStyle/>
          <a:p>
            <a:pPr algn="just"/>
            <a:r>
              <a:rPr lang="en-US" altLang="zh-TW" sz="2800" b="0" dirty="0"/>
              <a:t>We describe the whole process using the clustered voltage scaling technique to achieve the low power consumption</a:t>
            </a:r>
            <a:r>
              <a:rPr lang="en-US" altLang="zh-TW" sz="2800" b="0" dirty="0" smtClean="0"/>
              <a:t>.</a:t>
            </a:r>
            <a:r>
              <a:rPr lang="zh-TW" altLang="en-US" sz="2800" b="0" dirty="0" smtClean="0"/>
              <a:t> </a:t>
            </a:r>
            <a:r>
              <a:rPr lang="en-US" altLang="zh-TW" sz="2800" b="0" dirty="0"/>
              <a:t>From the proposed low-power motion estimation chip, the dual voltage core can reduce the power consumption by </a:t>
            </a:r>
            <a:r>
              <a:rPr lang="en-US" altLang="zh-TW" sz="2800" dirty="0"/>
              <a:t>20%</a:t>
            </a:r>
            <a:r>
              <a:rPr lang="en-US" altLang="zh-TW" sz="2800" b="0" dirty="0"/>
              <a:t>~</a:t>
            </a:r>
            <a:r>
              <a:rPr lang="en-US" altLang="zh-TW" sz="2800" dirty="0"/>
              <a:t>30%</a:t>
            </a:r>
            <a:r>
              <a:rPr lang="en-US" altLang="zh-TW" sz="2800" b="0" dirty="0"/>
              <a:t> in different clock </a:t>
            </a:r>
            <a:r>
              <a:rPr lang="en-US" altLang="zh-TW" sz="2800" b="0" dirty="0" smtClean="0"/>
              <a:t>frequencies.</a:t>
            </a:r>
            <a:r>
              <a:rPr lang="zh-TW" altLang="en-US" sz="2800" b="0" dirty="0" smtClean="0"/>
              <a:t> </a:t>
            </a:r>
            <a:r>
              <a:rPr lang="en-US" altLang="zh-TW" sz="2800" b="0" dirty="0" smtClean="0"/>
              <a:t>A </a:t>
            </a:r>
            <a:r>
              <a:rPr lang="en-US" altLang="zh-TW" sz="2800" b="0" dirty="0"/>
              <a:t>wireless endoscopy can be developed based on this technology. The proposed technique extends the battery life while optimizing the image quality. The system integration will be validated by an endoscope system using the proposed low-power video compression technology</a:t>
            </a:r>
            <a:endParaRPr lang="zh-TW" altLang="en-US" sz="2800" b="0" dirty="0"/>
          </a:p>
        </p:txBody>
      </p:sp>
      <p:pic>
        <p:nvPicPr>
          <p:cNvPr id="249" name="圖片 248"/>
          <p:cNvPicPr/>
          <p:nvPr/>
        </p:nvPicPr>
        <p:blipFill rotWithShape="1">
          <a:blip r:embed="rId35" cstate="print">
            <a:extLst>
              <a:ext uri="{28A0092B-C50C-407E-A947-70E740481C1C}">
                <a14:useLocalDpi xmlns:a14="http://schemas.microsoft.com/office/drawing/2010/main" val="0"/>
              </a:ext>
            </a:extLst>
          </a:blip>
          <a:srcRect l="8174" t="24066" r="52804" b="11715"/>
          <a:stretch/>
        </p:blipFill>
        <p:spPr bwMode="auto">
          <a:xfrm>
            <a:off x="29070203" y="22509909"/>
            <a:ext cx="2968939" cy="2756651"/>
          </a:xfrm>
          <a:prstGeom prst="rect">
            <a:avLst/>
          </a:prstGeom>
          <a:ln>
            <a:noFill/>
          </a:ln>
          <a:extLst>
            <a:ext uri="{53640926-AAD7-44D8-BBD7-CCE9431645EC}">
              <a14:shadowObscured xmlns:a14="http://schemas.microsoft.com/office/drawing/2010/main"/>
            </a:ext>
          </a:extLst>
        </p:spPr>
      </p:pic>
      <p:sp>
        <p:nvSpPr>
          <p:cNvPr id="87" name="矩形 86"/>
          <p:cNvSpPr/>
          <p:nvPr/>
        </p:nvSpPr>
        <p:spPr>
          <a:xfrm>
            <a:off x="22702924" y="38007212"/>
            <a:ext cx="10001036" cy="400110"/>
          </a:xfrm>
          <a:prstGeom prst="rect">
            <a:avLst/>
          </a:prstGeom>
        </p:spPr>
        <p:txBody>
          <a:bodyPr wrap="square">
            <a:spAutoFit/>
          </a:bodyPr>
          <a:lstStyle/>
          <a:p>
            <a:pPr algn="just"/>
            <a:r>
              <a:rPr lang="en-US" altLang="zh-TW" sz="2000" b="0" i="1" dirty="0"/>
              <a:t>Fig. </a:t>
            </a:r>
            <a:r>
              <a:rPr lang="en-US" altLang="zh-TW" sz="2000" b="0" i="1" dirty="0" smtClean="0"/>
              <a:t>17.</a:t>
            </a:r>
            <a:r>
              <a:rPr lang="zh-TW" altLang="en-US" sz="2000" b="0" i="1" dirty="0" smtClean="0"/>
              <a:t> </a:t>
            </a:r>
            <a:r>
              <a:rPr lang="en-US" altLang="zh-TW" sz="2000" b="0" i="1" dirty="0" smtClean="0"/>
              <a:t>Power reduction </a:t>
            </a:r>
            <a:r>
              <a:rPr lang="en-US" altLang="zh-TW" sz="2000" b="0" i="1" dirty="0"/>
              <a:t>compared with the </a:t>
            </a:r>
            <a:r>
              <a:rPr lang="en-US" altLang="zh-TW" sz="2000" b="0" i="1" dirty="0" smtClean="0"/>
              <a:t>high- &amp; low-voltage</a:t>
            </a:r>
            <a:endParaRPr lang="zh-TW" altLang="en-US" sz="2000" b="0" i="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預設簡報設計">
  <a:themeElements>
    <a:clrScheme name="預設簡報設計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預設簡報設計">
      <a:majorFont>
        <a:latin typeface="Times New Roman"/>
        <a:ea typeface="新細明體"/>
        <a:cs typeface=""/>
      </a:majorFont>
      <a:minorFont>
        <a:latin typeface="Times New Roman"/>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639763" rtl="0" eaLnBrk="1" fontAlgn="base" latinLnBrk="0" hangingPunct="1">
          <a:lnSpc>
            <a:spcPct val="100000"/>
          </a:lnSpc>
          <a:spcBef>
            <a:spcPct val="0"/>
          </a:spcBef>
          <a:spcAft>
            <a:spcPct val="0"/>
          </a:spcAft>
          <a:buClrTx/>
          <a:buSzTx/>
          <a:buFontTx/>
          <a:buNone/>
          <a:tabLst/>
          <a:defRPr kumimoji="1" lang="en-US" sz="1500" b="1" i="0" u="none" strike="noStrike" cap="none" normalizeH="0" baseline="0" smtClean="0">
            <a:ln>
              <a:noFill/>
            </a:ln>
            <a:solidFill>
              <a:schemeClr val="tx1"/>
            </a:solidFill>
            <a:effectLst/>
            <a:latin typeface="Times New Roman"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639763" rtl="0" eaLnBrk="1" fontAlgn="base" latinLnBrk="0" hangingPunct="1">
          <a:lnSpc>
            <a:spcPct val="100000"/>
          </a:lnSpc>
          <a:spcBef>
            <a:spcPct val="0"/>
          </a:spcBef>
          <a:spcAft>
            <a:spcPct val="0"/>
          </a:spcAft>
          <a:buClrTx/>
          <a:buSzTx/>
          <a:buFontTx/>
          <a:buNone/>
          <a:tabLst/>
          <a:defRPr kumimoji="1" lang="en-US" sz="1500" b="1" i="0" u="none" strike="noStrike" cap="none" normalizeH="0" baseline="0" smtClean="0">
            <a:ln>
              <a:noFill/>
            </a:ln>
            <a:solidFill>
              <a:schemeClr val="tx1"/>
            </a:solidFill>
            <a:effectLst/>
            <a:latin typeface="Times New Roman" pitchFamily="18" charset="0"/>
            <a:ea typeface="新細明體" pitchFamily="18" charset="-120"/>
          </a:defRPr>
        </a:defPPr>
      </a:lstStyle>
    </a:lnDef>
  </a:objectDefaults>
  <a:extraClrSchemeLst>
    <a:extraClrScheme>
      <a:clrScheme name="預設簡報設計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預設簡報設計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預設簡報設計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預設簡報設計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預設簡報設計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27168</TotalTime>
  <Words>1362</Words>
  <Application>Microsoft Office PowerPoint</Application>
  <PresentationFormat>自訂</PresentationFormat>
  <Paragraphs>49</Paragraphs>
  <Slides>1</Slides>
  <Notes>1</Notes>
  <HiddenSlides>0</HiddenSlides>
  <MMClips>0</MMClips>
  <ScaleCrop>false</ScaleCrop>
  <HeadingPairs>
    <vt:vector size="6" baseType="variant">
      <vt:variant>
        <vt:lpstr>佈景主題</vt:lpstr>
      </vt:variant>
      <vt:variant>
        <vt:i4>1</vt:i4>
      </vt:variant>
      <vt:variant>
        <vt:lpstr>內嵌 OLE 伺服程式</vt:lpstr>
      </vt:variant>
      <vt:variant>
        <vt:i4>3</vt:i4>
      </vt:variant>
      <vt:variant>
        <vt:lpstr>投影片標題</vt:lpstr>
      </vt:variant>
      <vt:variant>
        <vt:i4>1</vt:i4>
      </vt:variant>
    </vt:vector>
  </HeadingPairs>
  <TitlesOfParts>
    <vt:vector size="5" baseType="lpstr">
      <vt:lpstr>預設簡報設計</vt:lpstr>
      <vt:lpstr>Microsoft Visio 繪圖</vt:lpstr>
      <vt:lpstr>Visio</vt:lpstr>
      <vt:lpstr>Visio.Drawing.15</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xup6rmp4vu06</dc:creator>
  <cp:lastModifiedBy>逢甲大學</cp:lastModifiedBy>
  <cp:revision>1125</cp:revision>
  <dcterms:created xsi:type="dcterms:W3CDTF">1601-01-01T00:00:00Z</dcterms:created>
  <dcterms:modified xsi:type="dcterms:W3CDTF">2019-05-26T07:55:17Z</dcterms:modified>
</cp:coreProperties>
</file>